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9"/>
  </p:notesMasterIdLst>
  <p:sldIdLst>
    <p:sldId id="271" r:id="rId2"/>
    <p:sldId id="273" r:id="rId3"/>
    <p:sldId id="256" r:id="rId4"/>
    <p:sldId id="259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63" r:id="rId17"/>
    <p:sldId id="272" r:id="rId18"/>
  </p:sldIdLst>
  <p:sldSz cx="14630400" cy="8229600"/>
  <p:notesSz cx="8229600" cy="14630400"/>
  <p:embeddedFontLst>
    <p:embeddedFont>
      <p:font typeface="Calisto MT" panose="02040603050505030304" pitchFamily="18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832" y="2123449"/>
            <a:ext cx="11328041" cy="2194561"/>
          </a:xfrm>
        </p:spPr>
        <p:txBody>
          <a:bodyPr anchor="b">
            <a:normAutofit/>
          </a:bodyPr>
          <a:lstStyle>
            <a:lvl1pPr algn="ctr">
              <a:defRPr sz="64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832" y="4318008"/>
            <a:ext cx="11328041" cy="125984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8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60" y="657369"/>
            <a:ext cx="12170159" cy="4580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7" y="5478306"/>
            <a:ext cx="12426391" cy="652166"/>
          </a:xfrm>
        </p:spPr>
        <p:txBody>
          <a:bodyPr anchor="b">
            <a:normAutofit/>
          </a:bodyPr>
          <a:lstStyle>
            <a:lvl1pPr algn="ctr">
              <a:defRPr sz="33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03219" y="834012"/>
            <a:ext cx="11814415" cy="423080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548640" indent="0">
              <a:buNone/>
              <a:defRPr sz="2400"/>
            </a:lvl2pPr>
            <a:lvl3pPr marL="1097280" indent="0">
              <a:buNone/>
              <a:defRPr sz="24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4" y="6130474"/>
            <a:ext cx="12424514" cy="818966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052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4" y="730124"/>
            <a:ext cx="12424514" cy="4241213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154216"/>
            <a:ext cx="12424516" cy="1802191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64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0"/>
            <a:ext cx="11163302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332039"/>
            <a:ext cx="10502759" cy="639299"/>
          </a:xfrm>
        </p:spPr>
        <p:txBody>
          <a:bodyPr anchor="t">
            <a:normAutofit/>
          </a:bodyPr>
          <a:lstStyle>
            <a:lvl1pPr marL="0" indent="0" algn="r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165224"/>
            <a:ext cx="12424516" cy="17873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8720" y="106175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5659" y="351391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5091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3" y="2552331"/>
            <a:ext cx="12424516" cy="301420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41" y="5580667"/>
            <a:ext cx="12422639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215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6554" y="731520"/>
            <a:ext cx="12424514" cy="11645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96554" y="2263140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96554" y="3086100"/>
            <a:ext cx="3961181" cy="386334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6053" y="2263140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29722" y="3086100"/>
            <a:ext cx="3961181" cy="386334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59886" y="2263140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559886" y="3086100"/>
            <a:ext cx="3961181" cy="386334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915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5" y="2181858"/>
            <a:ext cx="4007966" cy="221742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60" y="2181858"/>
            <a:ext cx="4007966" cy="221742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61" y="2181858"/>
            <a:ext cx="4007966" cy="221742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6553" y="731520"/>
            <a:ext cx="12424516" cy="11645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96554" y="4684927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21722" y="2326702"/>
            <a:ext cx="3710842" cy="192354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96554" y="5376442"/>
            <a:ext cx="3961181" cy="157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346" y="4684927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454891" y="2326913"/>
            <a:ext cx="3710842" cy="192979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29722" y="5376441"/>
            <a:ext cx="3961181" cy="157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0036" y="4684927"/>
            <a:ext cx="3961181" cy="69151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690837" y="2321318"/>
            <a:ext cx="3710842" cy="192875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59886" y="5376439"/>
            <a:ext cx="3961181" cy="157300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8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22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79682" y="731520"/>
            <a:ext cx="2741384" cy="621792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555" y="731520"/>
            <a:ext cx="9500246" cy="621792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6803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99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216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2113281"/>
            <a:ext cx="11508660" cy="2194576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4307855"/>
            <a:ext cx="11508660" cy="1808465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58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555" y="2078939"/>
            <a:ext cx="6072596" cy="48705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3471" y="2078940"/>
            <a:ext cx="6077598" cy="487050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47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54" y="2081408"/>
            <a:ext cx="6106886" cy="4978523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82" y="2081408"/>
            <a:ext cx="6106886" cy="4978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46" y="2202305"/>
            <a:ext cx="5851613" cy="653861"/>
          </a:xfrm>
        </p:spPr>
        <p:txBody>
          <a:bodyPr anchor="b">
            <a:noAutofit/>
          </a:bodyPr>
          <a:lstStyle>
            <a:lvl1pPr marL="0" indent="0" algn="ctr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46" y="2856165"/>
            <a:ext cx="5851613" cy="4093276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3960" y="2202305"/>
            <a:ext cx="5874396" cy="653860"/>
          </a:xfrm>
        </p:spPr>
        <p:txBody>
          <a:bodyPr anchor="b">
            <a:noAutofit/>
          </a:bodyPr>
          <a:lstStyle>
            <a:lvl1pPr marL="0" indent="0" algn="ctr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53960" y="2856165"/>
            <a:ext cx="5874396" cy="4093276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727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828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334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0"/>
            <a:ext cx="4448267" cy="2186302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760" y="731520"/>
            <a:ext cx="7694309" cy="621792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5" y="2917822"/>
            <a:ext cx="4448267" cy="4031617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387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98" y="731520"/>
            <a:ext cx="4300999" cy="6245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907"/>
            <a:ext cx="7121939" cy="2195206"/>
          </a:xfrm>
        </p:spPr>
        <p:txBody>
          <a:bodyPr anchor="b">
            <a:noAutofit/>
          </a:bodyPr>
          <a:lstStyle>
            <a:lvl1pPr algn="ctr">
              <a:defRPr sz="384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31062" y="916443"/>
            <a:ext cx="3930901" cy="589538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5" y="2927113"/>
            <a:ext cx="7121939" cy="4051361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403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554" y="731520"/>
            <a:ext cx="12424514" cy="1164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54" y="2078940"/>
            <a:ext cx="12424514" cy="48705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4483" y="705993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555" y="7059931"/>
            <a:ext cx="800743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4" y="7059931"/>
            <a:ext cx="9042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25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4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36720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864000" indent="-32400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231200" indent="-25920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9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663200" indent="-25920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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2008800" indent="-25920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4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882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3346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727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0B956E-9CFD-9E72-58BA-24D7A554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43" y="881743"/>
            <a:ext cx="150715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272FD-602A-FF6F-1CE6-B383CCE5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61E43B8-C0FE-0A30-EBA8-0404730561DB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Instale os montantes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54E000-8A25-08A0-B11A-4E87C4E92183}"/>
              </a:ext>
            </a:extLst>
          </p:cNvPr>
          <p:cNvSpPr txBox="1"/>
          <p:nvPr/>
        </p:nvSpPr>
        <p:spPr>
          <a:xfrm>
            <a:off x="640577" y="1165396"/>
            <a:ext cx="1355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Comece das extremidades para o meio. Use parafusos metal-metal para encaixar os montantes nas guias de fora para dentro. Deixe uma distância de 40 a 60 cm entre um montante e outro.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C4532E-C802-26EC-2756-49FE54B7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30" y="2108740"/>
            <a:ext cx="5458825" cy="48119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E38212-1DF4-634C-3612-599E72CB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130" y="2054500"/>
            <a:ext cx="2690920" cy="23517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86BB90-20EF-62EE-C788-7F3F58848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448" y="4850516"/>
            <a:ext cx="3390283" cy="19466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41F4818-D3EE-56D7-6B9A-401460C42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68" y="3521851"/>
            <a:ext cx="4805063" cy="333351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E45385C-4FB8-E91A-D202-0CF3742CC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01" y="7140175"/>
            <a:ext cx="12860545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5AF1-8C68-18E8-4954-8C359AF8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3B87FC-8364-896F-0B1F-3463B212B051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Instale as chapas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435F45-ED31-5697-211B-0BD3EAABFC8C}"/>
              </a:ext>
            </a:extLst>
          </p:cNvPr>
          <p:cNvSpPr txBox="1"/>
          <p:nvPr/>
        </p:nvSpPr>
        <p:spPr>
          <a:xfrm>
            <a:off x="538003" y="1165396"/>
            <a:ext cx="13554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Posicione a chapa na posição vertical. Parafuse-a no montante iniciando de cima para baixo, respeitando 1 cm da borda da chapa. A distância entre um parafuso e outro deve ser de 25 a 30 cm. A cabeça do parafuso deve ficar cerca de 1 mm para dentro da chapa.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(PARAFUSO TROMBETA de 25 ou 35mm) – CONSIDERAR 10mm PASSANTE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13AB55-4D5C-75E2-00DE-A501149F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362" y="2754085"/>
            <a:ext cx="5345228" cy="47131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70C55F-DFE2-CC2C-396B-AD190F3F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0" y="2754085"/>
            <a:ext cx="5668166" cy="41630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664C24C-905C-2ABE-49B6-9EC7C3B8C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9971" y="2754085"/>
            <a:ext cx="2049830" cy="20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640B-AEBF-0C04-26DA-F089FE8B6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15C935D-8AB9-D017-40E2-4A7C5C021A91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Faça a amarração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7FF21E-6B2F-DCAA-D8A7-8F3FABCBECC2}"/>
              </a:ext>
            </a:extLst>
          </p:cNvPr>
          <p:cNvSpPr txBox="1"/>
          <p:nvPr/>
        </p:nvSpPr>
        <p:spPr>
          <a:xfrm>
            <a:off x="640577" y="1165396"/>
            <a:ext cx="1355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Se a altura da chapa for menor do que a do pé direito, corte outra chapa para completar. Sempre corte pelo lado do cartão e com 1 cm a menos. Faça a amarração das chapas mantendo as juntas alternadas.</a:t>
            </a:r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FBA7D5-8C8E-5A1F-50B9-E54E99A5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4" y="2348414"/>
            <a:ext cx="5360693" cy="48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048EA-1B6F-8C7D-7C60-AF9E8081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CFFB767-8BA5-AD73-2D4D-B7A4CEA477D9}"/>
              </a:ext>
            </a:extLst>
          </p:cNvPr>
          <p:cNvSpPr txBox="1"/>
          <p:nvPr/>
        </p:nvSpPr>
        <p:spPr>
          <a:xfrm>
            <a:off x="640578" y="337848"/>
            <a:ext cx="10168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Coloque o Isolamento** </a:t>
            </a:r>
            <a:r>
              <a:rPr lang="pt-BR" sz="3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(PÓS ELETRICISTA)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DE45A2-3C26-DBDC-D3F8-8C9C39B41FF4}"/>
              </a:ext>
            </a:extLst>
          </p:cNvPr>
          <p:cNvSpPr txBox="1"/>
          <p:nvPr/>
        </p:nvSpPr>
        <p:spPr>
          <a:xfrm>
            <a:off x="640577" y="1165396"/>
            <a:ext cx="13554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Corte as placas de lã mineral ou lã de vidro e faça o preenchimento entre os montantes.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7EA11B-F404-BA12-B0C0-84C872E2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31" y="2412155"/>
            <a:ext cx="5742538" cy="5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2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0E42D-F093-4EAC-B50C-F67F08A7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FCD379B-A391-2727-A031-3E53433849F5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6. Instale as chapas do outro lado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1A1963-CF3D-D1C3-44E5-FC403C08438D}"/>
              </a:ext>
            </a:extLst>
          </p:cNvPr>
          <p:cNvSpPr txBox="1"/>
          <p:nvPr/>
        </p:nvSpPr>
        <p:spPr>
          <a:xfrm>
            <a:off x="640577" y="1165396"/>
            <a:ext cx="13554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Repita a instalação das chapas do outro lado da parede. Se no 1° lado, você emendou as chapas para montar a altura de </a:t>
            </a:r>
            <a:r>
              <a:rPr lang="pt-BR" b="1" i="0" dirty="0" err="1">
                <a:effectLst/>
                <a:latin typeface="Arial" panose="020B0604020202020204" pitchFamily="34" charset="0"/>
              </a:rPr>
              <a:t>drywall</a:t>
            </a:r>
            <a:r>
              <a:rPr lang="pt-BR" b="1" i="0" dirty="0">
                <a:effectLst/>
                <a:latin typeface="Arial" panose="020B0604020202020204" pitchFamily="34" charset="0"/>
              </a:rPr>
              <a:t> de baixo para cima, nesse lado, deve emendar as chapas de cima para baixo, para que as emendas não fiquem no mesmo lugar.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B4C115-4626-C0DD-29E7-B6D098E4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57" y="2236409"/>
            <a:ext cx="5953445" cy="52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04101-E679-2AF7-34B7-89438DF5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8D45ED3-139F-89BE-E820-79824E66D313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dirty="0">
                <a:solidFill>
                  <a:srgbClr val="FF0000"/>
                </a:solidFill>
                <a:latin typeface="Poppins" panose="00000500000000000000" pitchFamily="2" charset="0"/>
              </a:rPr>
              <a:t>7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. Rejunte (</a:t>
            </a:r>
            <a:r>
              <a:rPr lang="pt-BR" sz="32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masticagem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6CD96B-9182-FDC2-B84C-499A382785D5}"/>
              </a:ext>
            </a:extLst>
          </p:cNvPr>
          <p:cNvSpPr txBox="1"/>
          <p:nvPr/>
        </p:nvSpPr>
        <p:spPr>
          <a:xfrm>
            <a:off x="640577" y="1165396"/>
            <a:ext cx="135543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1875"/>
              </a:spcAft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Passe a massa de rejunte (Joint </a:t>
            </a:r>
            <a:r>
              <a:rPr lang="pt-BR" b="0" i="0" dirty="0" err="1">
                <a:effectLst/>
                <a:latin typeface="Arial" panose="020B0604020202020204" pitchFamily="34" charset="0"/>
              </a:rPr>
              <a:t>Filler</a:t>
            </a:r>
            <a:r>
              <a:rPr lang="pt-BR" b="0" i="0" dirty="0">
                <a:effectLst/>
                <a:latin typeface="Arial" panose="020B0604020202020204" pitchFamily="34" charset="0"/>
              </a:rPr>
              <a:t>) nas emendas das chapas. Aplique a fita </a:t>
            </a:r>
            <a:r>
              <a:rPr lang="pt-BR" b="0" i="0" dirty="0" err="1">
                <a:effectLst/>
                <a:latin typeface="Arial" panose="020B0604020202020204" pitchFamily="34" charset="0"/>
              </a:rPr>
              <a:t>microperfurada</a:t>
            </a:r>
            <a:r>
              <a:rPr lang="pt-BR" b="0" i="0" dirty="0">
                <a:effectLst/>
                <a:latin typeface="Arial" panose="020B0604020202020204" pitchFamily="34" charset="0"/>
              </a:rPr>
              <a:t> por cima da primeira demão de massa. Passe outra demão de massa, escondendo a fita. Após a secagem, aplique outra demão para um acabamento liso e uniforme (Joint </a:t>
            </a:r>
            <a:r>
              <a:rPr lang="pt-BR" b="0" i="0" dirty="0" err="1">
                <a:effectLst/>
                <a:latin typeface="Arial" panose="020B0604020202020204" pitchFamily="34" charset="0"/>
              </a:rPr>
              <a:t>Finisher</a:t>
            </a:r>
            <a:r>
              <a:rPr lang="pt-BR" b="0" i="0" dirty="0"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617E42-D405-C6EC-FB3C-542F0330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72" y="2269943"/>
            <a:ext cx="5461671" cy="48410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65CBE3-EC58-9276-C3F5-71D9FC48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2227074"/>
            <a:ext cx="2943636" cy="30103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93D82-F8C7-BA5C-180D-4F190925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23" y="2269943"/>
            <a:ext cx="1931149" cy="30103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6E13358-8F8D-7172-FD34-65734DD5F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419" y="2269943"/>
            <a:ext cx="2295845" cy="29245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3A7E1EC-45F8-4D22-576A-61585DAC7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98" y="5437298"/>
            <a:ext cx="2787545" cy="25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170821-C9BE-E7A4-2B33-99170EF0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08" y="1072988"/>
            <a:ext cx="4764806" cy="68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EC4363-D603-EECE-EBB2-66B87EDD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373" y="727726"/>
            <a:ext cx="5851311" cy="62088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914246-A7BA-199C-71A9-766F29CC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92" y="727726"/>
            <a:ext cx="3723553" cy="62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9EB2E8-FFEC-3A0E-4C8C-8BBF3AC0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19" y="418583"/>
            <a:ext cx="5293867" cy="7392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8E196E-3CA1-D371-2B96-49F479C6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449" y="418583"/>
            <a:ext cx="5258534" cy="73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48A2D8-CCB5-4121-6684-A2EBA421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84" y="365758"/>
            <a:ext cx="12956431" cy="223854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65348B-120E-B46F-7355-9469BD71DFDD}"/>
              </a:ext>
            </a:extLst>
          </p:cNvPr>
          <p:cNvSpPr txBox="1"/>
          <p:nvPr/>
        </p:nvSpPr>
        <p:spPr>
          <a:xfrm>
            <a:off x="836984" y="2841171"/>
            <a:ext cx="12879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i="0" dirty="0">
                <a:effectLst/>
                <a:latin typeface="Source Sans Pro" panose="020B0503030403020204" pitchFamily="34" charset="0"/>
              </a:rPr>
              <a:t>Antes de executar uma parede </a:t>
            </a:r>
            <a:r>
              <a:rPr lang="pt-BR" b="1" i="0" dirty="0" err="1">
                <a:effectLst/>
                <a:latin typeface="Source Sans Pro" panose="020B0503030403020204" pitchFamily="34" charset="0"/>
              </a:rPr>
              <a:t>drywall</a:t>
            </a:r>
            <a:r>
              <a:rPr lang="pt-BR" b="1" i="0" dirty="0">
                <a:effectLst/>
                <a:latin typeface="Source Sans Pro" panose="020B0503030403020204" pitchFamily="34" charset="0"/>
              </a:rPr>
              <a:t> é necessário ter um projeto que aborde no mínimo:</a:t>
            </a:r>
          </a:p>
          <a:p>
            <a:pPr algn="l"/>
            <a:r>
              <a:rPr lang="pt-BR" b="1" i="0" dirty="0">
                <a:effectLst/>
                <a:latin typeface="Source Sans Pro" panose="020B0503030403020204" pitchFamily="34" charset="0"/>
              </a:rPr>
              <a:t>Detalhes genéricos de montagem das placas e estruturas.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Locação das divisórias.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Paginação das placas.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Reforços.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Materiais isolantes.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Portas e janelas.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Contato com parede e teto/forro.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Lista de materiais com especificações.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Source Sans Pro" panose="020B0503030403020204" pitchFamily="34" charset="0"/>
              </a:rPr>
              <a:t>Detalhes dos outros sistemas que interajam com o </a:t>
            </a:r>
            <a:r>
              <a:rPr lang="pt-BR" b="1" i="0" dirty="0" err="1">
                <a:effectLst/>
                <a:latin typeface="Source Sans Pro" panose="020B0503030403020204" pitchFamily="34" charset="0"/>
              </a:rPr>
              <a:t>drywall</a:t>
            </a:r>
            <a:r>
              <a:rPr lang="pt-BR" b="1" i="0" dirty="0">
                <a:effectLst/>
                <a:latin typeface="Source Sans Pro" panose="020B0503030403020204" pitchFamily="34" charset="0"/>
              </a:rPr>
              <a:t> como por exemplo água fria, elétrica, esgoto, gás, entre 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15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F6277-9A1A-20CB-AB1F-41191BF0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06828"/>
            <a:ext cx="14097000" cy="943438"/>
          </a:xfrm>
        </p:spPr>
        <p:txBody>
          <a:bodyPr>
            <a:normAutofit/>
          </a:bodyPr>
          <a:lstStyle/>
          <a:p>
            <a:r>
              <a:rPr lang="pt-BR" sz="4400" dirty="0"/>
              <a:t>LEITURA DE PROJETOS E MARCAÇÃO DO LOCAL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8514CD-AB72-9D14-B9BD-B478D4CD4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ECD4B6-766F-CB06-69C9-C068C074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7" y="1150266"/>
            <a:ext cx="13146335" cy="44678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E5AE0DF-E4EE-3AB8-FFBB-425FF421A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83" y="5732752"/>
            <a:ext cx="5312846" cy="22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6EEA7D7-B67D-355D-04BE-68DEEC301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07" y="4114800"/>
            <a:ext cx="11898385" cy="193384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FA298B8-3C2C-81DF-03EB-F7296807BAB2}"/>
              </a:ext>
            </a:extLst>
          </p:cNvPr>
          <p:cNvSpPr txBox="1"/>
          <p:nvPr/>
        </p:nvSpPr>
        <p:spPr>
          <a:xfrm>
            <a:off x="130628" y="3019415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que a especificação e comunicação sejam uniformes, desenvolveu-se um sistema de designação comum com base em sequencias de blocos alfanuméricos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E9FEA6-D643-2574-5164-884A60C8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88" y="194541"/>
            <a:ext cx="3429479" cy="5906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F2823C-76FD-11E6-E3DC-AAD6934E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89" y="895135"/>
            <a:ext cx="641122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2C9D5D-BDA9-0628-22D4-8BAA5F7D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7" y="4325632"/>
            <a:ext cx="1981477" cy="11241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FF1C6A-2BD4-681C-7184-B15FEA8F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93" y="4349447"/>
            <a:ext cx="1952898" cy="1076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0DCF94-A455-D0C3-931C-DAA6B1D53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60" y="4325632"/>
            <a:ext cx="1981477" cy="10669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492B814-6D9B-B4B5-BD03-B53AA337F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627" y="4325631"/>
            <a:ext cx="1991003" cy="10669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968EE4-8394-429F-D947-4E5AF75A0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651" y="4325630"/>
            <a:ext cx="1952898" cy="106694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C4B334-FF27-14D7-8154-1337457B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5570" y="4287524"/>
            <a:ext cx="2000529" cy="11431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B1FAAA-680E-1F0F-7CFA-36AD29C59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024" y="6279623"/>
            <a:ext cx="2743583" cy="10478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FE38830-B4D0-12DE-D2D2-5A6696607E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70" y="6222465"/>
            <a:ext cx="1991003" cy="110505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8BAA5DD-4D6F-A867-9E3B-0E89A5907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0718" y="6212938"/>
            <a:ext cx="1981477" cy="111458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415D824-4A41-0BDD-07EB-3B33E729FC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0434" y="381000"/>
            <a:ext cx="11898385" cy="1933845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4FF8050-D177-4186-2DBE-A496EC0FFB41}"/>
              </a:ext>
            </a:extLst>
          </p:cNvPr>
          <p:cNvCxnSpPr>
            <a:cxnSpLocks/>
          </p:cNvCxnSpPr>
          <p:nvPr/>
        </p:nvCxnSpPr>
        <p:spPr>
          <a:xfrm flipV="1">
            <a:off x="1224781" y="1596949"/>
            <a:ext cx="723762" cy="264942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3D96203-2928-0C2E-8E28-92340CBA9271}"/>
              </a:ext>
            </a:extLst>
          </p:cNvPr>
          <p:cNvCxnSpPr>
            <a:cxnSpLocks/>
          </p:cNvCxnSpPr>
          <p:nvPr/>
        </p:nvCxnSpPr>
        <p:spPr>
          <a:xfrm flipH="1" flipV="1">
            <a:off x="3233057" y="1676400"/>
            <a:ext cx="343758" cy="2639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2205BBC8-0A26-CB0D-2705-DF6E4C1A75A0}"/>
              </a:ext>
            </a:extLst>
          </p:cNvPr>
          <p:cNvCxnSpPr>
            <a:cxnSpLocks/>
          </p:cNvCxnSpPr>
          <p:nvPr/>
        </p:nvCxnSpPr>
        <p:spPr>
          <a:xfrm flipH="1" flipV="1">
            <a:off x="4593483" y="1676400"/>
            <a:ext cx="1478091" cy="2620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9B4E1439-9851-16C3-F144-A2EE5BC57406}"/>
              </a:ext>
            </a:extLst>
          </p:cNvPr>
          <p:cNvCxnSpPr>
            <a:cxnSpLocks/>
          </p:cNvCxnSpPr>
          <p:nvPr/>
        </p:nvCxnSpPr>
        <p:spPr>
          <a:xfrm flipH="1" flipV="1">
            <a:off x="5627914" y="1676400"/>
            <a:ext cx="2853714" cy="258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CAF8638B-F7BC-6F6B-45B3-3A20619078D6}"/>
              </a:ext>
            </a:extLst>
          </p:cNvPr>
          <p:cNvCxnSpPr>
            <a:cxnSpLocks/>
          </p:cNvCxnSpPr>
          <p:nvPr/>
        </p:nvCxnSpPr>
        <p:spPr>
          <a:xfrm flipH="1" flipV="1">
            <a:off x="6799976" y="1676400"/>
            <a:ext cx="3672219" cy="2452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1F5745D-1411-BDB5-102B-2A6EF1E43303}"/>
              </a:ext>
            </a:extLst>
          </p:cNvPr>
          <p:cNvCxnSpPr>
            <a:cxnSpLocks/>
          </p:cNvCxnSpPr>
          <p:nvPr/>
        </p:nvCxnSpPr>
        <p:spPr>
          <a:xfrm flipH="1" flipV="1">
            <a:off x="8153400" y="1596949"/>
            <a:ext cx="4727051" cy="2531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2D433F1A-C0E7-DE29-2F52-A72ABB30E65E}"/>
              </a:ext>
            </a:extLst>
          </p:cNvPr>
          <p:cNvCxnSpPr>
            <a:cxnSpLocks/>
          </p:cNvCxnSpPr>
          <p:nvPr/>
        </p:nvCxnSpPr>
        <p:spPr>
          <a:xfrm flipV="1">
            <a:off x="3483565" y="1763486"/>
            <a:ext cx="6545446" cy="445897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70DFA420-0467-F6CD-E17C-E4ECE4F6613E}"/>
              </a:ext>
            </a:extLst>
          </p:cNvPr>
          <p:cNvCxnSpPr>
            <a:cxnSpLocks/>
          </p:cNvCxnSpPr>
          <p:nvPr/>
        </p:nvCxnSpPr>
        <p:spPr>
          <a:xfrm flipV="1">
            <a:off x="6838405" y="1540210"/>
            <a:ext cx="4578784" cy="462509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CD7162A8-5EB9-8742-4EF6-0090086EA9B6}"/>
              </a:ext>
            </a:extLst>
          </p:cNvPr>
          <p:cNvCxnSpPr>
            <a:cxnSpLocks/>
          </p:cNvCxnSpPr>
          <p:nvPr/>
        </p:nvCxnSpPr>
        <p:spPr>
          <a:xfrm flipV="1">
            <a:off x="9506029" y="1596949"/>
            <a:ext cx="3374422" cy="445377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F544687-3CA8-E916-7EBB-EBC7AA2F4F32}"/>
              </a:ext>
            </a:extLst>
          </p:cNvPr>
          <p:cNvSpPr txBox="1"/>
          <p:nvPr/>
        </p:nvSpPr>
        <p:spPr>
          <a:xfrm>
            <a:off x="3653514" y="3936572"/>
            <a:ext cx="119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4BAC0A3-51C5-AFF1-F900-FB6A37BF84EC}"/>
              </a:ext>
            </a:extLst>
          </p:cNvPr>
          <p:cNvSpPr txBox="1"/>
          <p:nvPr/>
        </p:nvSpPr>
        <p:spPr>
          <a:xfrm>
            <a:off x="5240822" y="3970536"/>
            <a:ext cx="119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mm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F590797-8A3A-EB4F-AB36-E2F9F02FA625}"/>
              </a:ext>
            </a:extLst>
          </p:cNvPr>
          <p:cNvSpPr txBox="1"/>
          <p:nvPr/>
        </p:nvSpPr>
        <p:spPr>
          <a:xfrm>
            <a:off x="7477836" y="3946202"/>
            <a:ext cx="119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1304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30A4ABA-6AD7-AC8F-B3BE-A47EE86F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33" y="887652"/>
            <a:ext cx="1224133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2D83CA-1F99-BCDA-EC28-0B6A13B5F14E}"/>
              </a:ext>
            </a:extLst>
          </p:cNvPr>
          <p:cNvSpPr txBox="1"/>
          <p:nvPr/>
        </p:nvSpPr>
        <p:spPr>
          <a:xfrm>
            <a:off x="1081990" y="1169236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📍 </a:t>
            </a:r>
            <a:r>
              <a:rPr lang="pt-BR" b="1" dirty="0"/>
              <a:t>Marcação no Local –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NÍVEL DA OBRA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51D8F7-608E-C22D-1D12-A8D83ECFF815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PASSO A PASSO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A75B04-EFD2-61B2-49C6-DC5748C4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0" y="2776208"/>
            <a:ext cx="12727176" cy="1409897"/>
          </a:xfrm>
          <a:prstGeom prst="rect">
            <a:avLst/>
          </a:prstGeom>
        </p:spPr>
      </p:pic>
      <p:pic>
        <p:nvPicPr>
          <p:cNvPr id="3074" name="Picture 2" descr="Linha para Pedreiro / Gesseiro 30 Metros - WESTERN-2311">
            <a:extLst>
              <a:ext uri="{FF2B5EF4-FFF2-40B4-BE49-F238E27FC236}">
                <a16:creationId xmlns:a16="http://schemas.microsoft.com/office/drawing/2014/main" id="{98699086-6E36-C0FF-63CF-E7982796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53" y="4495800"/>
            <a:ext cx="3585580" cy="35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ED8B29-4AAF-B126-D129-38F7373C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396" y="4495800"/>
            <a:ext cx="3608913" cy="3585580"/>
          </a:xfrm>
          <a:prstGeom prst="rect">
            <a:avLst/>
          </a:prstGeom>
        </p:spPr>
      </p:pic>
      <p:pic>
        <p:nvPicPr>
          <p:cNvPr id="3076" name="Picture 4" descr="NIVEL A LASER GLL 3-80P + BS 150 - BOSCH">
            <a:extLst>
              <a:ext uri="{FF2B5EF4-FFF2-40B4-BE49-F238E27FC236}">
                <a16:creationId xmlns:a16="http://schemas.microsoft.com/office/drawing/2014/main" id="{3383BBFE-08A0-8E88-FD2D-66DAD7A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90" y="4038600"/>
            <a:ext cx="4504062" cy="44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FC7FB3-1827-B8F7-DA7F-46A7626AB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705" y="939499"/>
            <a:ext cx="7525800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18582D-2A02-20BA-F20F-DBB756C5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56" y="2830286"/>
            <a:ext cx="4975281" cy="44444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871963-5D3D-3034-1ECD-F6A4D86961F5}"/>
              </a:ext>
            </a:extLst>
          </p:cNvPr>
          <p:cNvSpPr txBox="1"/>
          <p:nvPr/>
        </p:nvSpPr>
        <p:spPr>
          <a:xfrm>
            <a:off x="640578" y="33784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Instale as guias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3BE5BA-4BDC-239E-3F78-956D7286E5DC}"/>
              </a:ext>
            </a:extLst>
          </p:cNvPr>
          <p:cNvSpPr txBox="1"/>
          <p:nvPr/>
        </p:nvSpPr>
        <p:spPr>
          <a:xfrm>
            <a:off x="640577" y="1165396"/>
            <a:ext cx="13554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Fixe a fita de isolamento na guia. Depois fixe as guias no chão, na parede e no teto seguindo as marcações feitas. Com a furadeira, fure as guias até atravessar o piso, deixando um espaço MÁXIMO de 60 cm entre os furos. Fixe com buchas (S8) e parafusos(</a:t>
            </a:r>
            <a:r>
              <a:rPr lang="pl-PL" dirty="0"/>
              <a:t>TRC 6,3 x 50 mm</a:t>
            </a:r>
            <a:r>
              <a:rPr lang="pt-BR" dirty="0"/>
              <a:t>)</a:t>
            </a:r>
            <a:r>
              <a:rPr lang="pt-BR" b="1" i="0" dirty="0">
                <a:effectLst/>
                <a:latin typeface="Arial" panose="020B0604020202020204" pitchFamily="34" charset="0"/>
              </a:rPr>
              <a:t>.</a:t>
            </a:r>
            <a:endParaRPr lang="pt-BR" b="1" dirty="0"/>
          </a:p>
        </p:txBody>
      </p:sp>
      <p:pic>
        <p:nvPicPr>
          <p:cNvPr id="1026" name="Picture 2" descr="Fita Banda Acústica Para Drywall 70mm X 30 Metros Knauf | Leroy Merlin">
            <a:extLst>
              <a:ext uri="{FF2B5EF4-FFF2-40B4-BE49-F238E27FC236}">
                <a16:creationId xmlns:a16="http://schemas.microsoft.com/office/drawing/2014/main" id="{97976A41-3F8F-227D-C8C2-2EDAE672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" y="2830286"/>
            <a:ext cx="2650671" cy="26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174731-2167-2F08-3CF4-38016084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190" y="2088726"/>
            <a:ext cx="4404204" cy="24339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712F8C-66BE-7FA1-729C-9052FDB9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768" y="7616186"/>
            <a:ext cx="9354856" cy="400106"/>
          </a:xfrm>
          <a:prstGeom prst="rect">
            <a:avLst/>
          </a:prstGeom>
        </p:spPr>
      </p:pic>
      <p:pic>
        <p:nvPicPr>
          <p:cNvPr id="1028" name="Picture 4" descr="Parafuso AA com Bucha 6,3x50mm 3 Conjuntos Worker">
            <a:extLst>
              <a:ext uri="{FF2B5EF4-FFF2-40B4-BE49-F238E27FC236}">
                <a16:creationId xmlns:a16="http://schemas.microsoft.com/office/drawing/2014/main" id="{8412938D-5EEC-0AFD-0879-F6A85958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198" y="4864082"/>
            <a:ext cx="2444187" cy="24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3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1684</TotalTime>
  <Words>500</Words>
  <Application>Microsoft Office PowerPoint</Application>
  <PresentationFormat>Personalizar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Source Sans Pro</vt:lpstr>
      <vt:lpstr>Wingdings 2</vt:lpstr>
      <vt:lpstr>Arial</vt:lpstr>
      <vt:lpstr>Times New Roman</vt:lpstr>
      <vt:lpstr>Poppins</vt:lpstr>
      <vt:lpstr>Calisto MT</vt:lpstr>
      <vt:lpstr>Ardósia</vt:lpstr>
      <vt:lpstr>Apresentação do PowerPoint</vt:lpstr>
      <vt:lpstr>Apresentação do PowerPoint</vt:lpstr>
      <vt:lpstr>Apresentação do PowerPoint</vt:lpstr>
      <vt:lpstr>LEITURA DE PROJETOS E MARCAÇÃO DO LOCAL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João Paulo Kulik Lapenna</cp:lastModifiedBy>
  <cp:revision>17</cp:revision>
  <dcterms:created xsi:type="dcterms:W3CDTF">2025-03-04T11:36:40Z</dcterms:created>
  <dcterms:modified xsi:type="dcterms:W3CDTF">2025-03-19T18:25:14Z</dcterms:modified>
</cp:coreProperties>
</file>