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1" r:id="rId3"/>
    <p:sldId id="264" r:id="rId4"/>
    <p:sldId id="273" r:id="rId5"/>
    <p:sldId id="274" r:id="rId6"/>
    <p:sldId id="260" r:id="rId7"/>
    <p:sldId id="259" r:id="rId8"/>
    <p:sldId id="269" r:id="rId9"/>
    <p:sldId id="262" r:id="rId10"/>
    <p:sldId id="276" r:id="rId11"/>
    <p:sldId id="275" r:id="rId12"/>
    <p:sldId id="266" r:id="rId13"/>
    <p:sldId id="267" r:id="rId14"/>
    <p:sldId id="268" r:id="rId15"/>
    <p:sldId id="258" r:id="rId16"/>
    <p:sldId id="272" r:id="rId17"/>
    <p:sldId id="271" r:id="rId18"/>
    <p:sldId id="270" r:id="rId19"/>
    <p:sldId id="277" r:id="rId20"/>
    <p:sldId id="281" r:id="rId21"/>
    <p:sldId id="282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41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58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71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4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963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965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37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7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4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08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15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41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3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98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4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44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13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9670781-50BF-4CE7-A3BC-92E6B6E0B0A9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681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0F5633EB-918F-A580-6FA5-5671C705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6795"/>
            <a:ext cx="12289276" cy="97045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1"/>
                </a:solidFill>
                <a:effectLst/>
              </a:rPr>
              <a:t>Normas Técnicas e Nomenclatura Aplicadas ao Wood Frame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BF1B50-788D-504C-BFAE-EC01E9271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629" y="7996"/>
            <a:ext cx="1873465" cy="105239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F558A96-F094-742A-861A-39FFD791C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5" y="2071990"/>
            <a:ext cx="5918055" cy="44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las de aula de madeira da Unesp em Itapeva completam 15 anos - Notícias -  Unesp - Instituto de Ciências e Engenharia - Câmpus de Itapeva">
            <a:extLst>
              <a:ext uri="{FF2B5EF4-FFF2-40B4-BE49-F238E27FC236}">
                <a16:creationId xmlns:a16="http://schemas.microsoft.com/office/drawing/2014/main" id="{CCF0EDC3-FADA-EEF8-B5CC-7F33AEA217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20" y="2071991"/>
            <a:ext cx="5918054" cy="44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A6C25-CC71-F0DC-26B1-88056629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1EE80-A187-1000-C825-FDDA39A2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2D98AC-3DA8-0F7E-5603-C244E3C3B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30" y="275922"/>
            <a:ext cx="9869092" cy="2084846"/>
          </a:xfrm>
          <a:prstGeom prst="rect">
            <a:avLst/>
          </a:prstGeom>
        </p:spPr>
      </p:pic>
      <p:pic>
        <p:nvPicPr>
          <p:cNvPr id="8194" name="Picture 2" descr="Wood frame: o que é, vantagens e quando usar o sistema construtivo |  Arquitetura | Casa e Jardim">
            <a:extLst>
              <a:ext uri="{FF2B5EF4-FFF2-40B4-BE49-F238E27FC236}">
                <a16:creationId xmlns:a16="http://schemas.microsoft.com/office/drawing/2014/main" id="{0021F78D-2664-3FCD-C334-32FD6459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60" y="2513167"/>
            <a:ext cx="6403340" cy="425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8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24B8F-859C-5813-E54B-CF554E55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45292C-C37A-5D32-F682-EFF9344ED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0BA3DCD-CEAF-337D-95E5-0F6EDBB18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20" y="609600"/>
            <a:ext cx="7781740" cy="60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6A01B-986D-1AA6-2462-186B7C72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4843FF-4E19-FFEB-98A5-A7C8FAC72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B1ED38-4EE1-0F09-78C2-79412FFE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071" y="0"/>
            <a:ext cx="633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2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470B0-0A1E-177F-D443-E4850883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9CC7D9-DEB3-5510-6207-CA4E4DAE6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4A5730-6DA5-9FBA-93B8-DAB8C7B95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549" y="137653"/>
            <a:ext cx="5210902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7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83E46-3DDC-8832-9B59-4CEEA418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D06D43-34E5-4B2E-A358-9E4995423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5D57A0-FC56-70C9-0CEE-9237EC8A9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663" y="946959"/>
            <a:ext cx="3893114" cy="496408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0CEF007-9E20-994B-A526-73E397CC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75" y="857766"/>
            <a:ext cx="7931733" cy="5142468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9E6C1AA-B9A8-D826-3071-7F07F66C08C8}"/>
              </a:ext>
            </a:extLst>
          </p:cNvPr>
          <p:cNvCxnSpPr/>
          <p:nvPr/>
        </p:nvCxnSpPr>
        <p:spPr>
          <a:xfrm>
            <a:off x="2499360" y="1580050"/>
            <a:ext cx="32816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5C8EF428-CC36-866E-0DA0-DB41BDAD0185}"/>
              </a:ext>
            </a:extLst>
          </p:cNvPr>
          <p:cNvSpPr/>
          <p:nvPr/>
        </p:nvSpPr>
        <p:spPr>
          <a:xfrm>
            <a:off x="6207760" y="5212080"/>
            <a:ext cx="1432560" cy="467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663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82C14-41E3-2ACC-838C-0F0688CB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46953"/>
            <a:ext cx="10353762" cy="970450"/>
          </a:xfrm>
        </p:spPr>
        <p:txBody>
          <a:bodyPr>
            <a:normAutofit/>
          </a:bodyPr>
          <a:lstStyle/>
          <a:p>
            <a:r>
              <a:rPr lang="pt-BR" sz="36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Normas Técnicas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58699-7BD6-DF8F-7668-184916B64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92" y="1732449"/>
            <a:ext cx="10924767" cy="4058751"/>
          </a:xfrm>
        </p:spPr>
        <p:txBody>
          <a:bodyPr/>
          <a:lstStyle/>
          <a:p>
            <a:pPr marL="36900" indent="0" algn="l">
              <a:buNone/>
            </a:pPr>
            <a:r>
              <a:rPr lang="pt-BR" b="1" i="0" dirty="0">
                <a:solidFill>
                  <a:schemeClr val="tx1"/>
                </a:solidFill>
                <a:effectLst/>
                <a:highlight>
                  <a:srgbClr val="008000"/>
                </a:highlight>
                <a:latin typeface="Source Sans Pro" panose="020B0503030403020204" pitchFamily="34" charset="0"/>
              </a:rPr>
              <a:t>ABNT NBR 7190:2022 – Projeto de Estruturas de Madeira</a:t>
            </a:r>
          </a:p>
          <a:p>
            <a:pPr marL="36900" indent="0" algn="l">
              <a:buNone/>
            </a:pPr>
            <a:r>
              <a:rPr lang="pt-BR" b="1" i="0" dirty="0">
                <a:solidFill>
                  <a:schemeClr val="tx1"/>
                </a:solidFill>
                <a:effectLst/>
                <a:highlight>
                  <a:srgbClr val="008000"/>
                </a:highlight>
                <a:latin typeface="Source Sans Pro" panose="020B0503030403020204" pitchFamily="34" charset="0"/>
              </a:rPr>
              <a:t>ABNT NBR 16936 – Sistemas Construtivos Wood Frame – Requisitos e Diretrizes</a:t>
            </a:r>
          </a:p>
          <a:p>
            <a:pPr marL="36900" indent="0" algn="l">
              <a:buNone/>
            </a:pPr>
            <a:r>
              <a:rPr lang="pt-BR" b="1" i="0" dirty="0">
                <a:solidFill>
                  <a:schemeClr val="tx1"/>
                </a:solidFill>
                <a:effectLst/>
                <a:highlight>
                  <a:srgbClr val="008000"/>
                </a:highlight>
                <a:latin typeface="Source Sans Pro" panose="020B0503030403020204" pitchFamily="34" charset="0"/>
              </a:rPr>
              <a:t>ABNT NBR 8681 – Ações e Segurança nas Estruturas (cargas permanentes e variáveis no Wood Frame)</a:t>
            </a:r>
          </a:p>
          <a:p>
            <a:pPr marL="36900" indent="0">
              <a:buNone/>
            </a:pPr>
            <a:r>
              <a:rPr lang="pt-BR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ABNT NBR 15220 – Desempenho térmico de edificações (aplicado ao Wood Frame)</a:t>
            </a:r>
          </a:p>
          <a:p>
            <a:pPr marL="369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669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8DCBE-DF25-AD53-0B3B-93C4028D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EB17BF-8C31-5496-08B5-C69E44F75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CFAE7C-A849-C41F-6D6C-065B66EE1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17" y="939800"/>
            <a:ext cx="7348323" cy="4775200"/>
          </a:xfrm>
          <a:prstGeom prst="rect">
            <a:avLst/>
          </a:prstGeom>
        </p:spPr>
      </p:pic>
      <p:pic>
        <p:nvPicPr>
          <p:cNvPr id="9218" name="Picture 2" descr="Coníferas E Árvores De Folhosas - Arte vetorial de stock e mais imagens de  Abeto - Abeto, Abstrato, Arbusto - iStock">
            <a:extLst>
              <a:ext uri="{FF2B5EF4-FFF2-40B4-BE49-F238E27FC236}">
                <a16:creationId xmlns:a16="http://schemas.microsoft.com/office/drawing/2014/main" id="{02FD98F3-F0EF-E5E6-CF5A-8E1A7823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20" y="13462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49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085F3-1775-1671-B8EC-D5E61141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EMIC – Maquina de Ensaios Universal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F23ED1-25C7-14F0-2DD3-381EB3325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4" name="Picture 4" descr="Instron - EMIC">
            <a:extLst>
              <a:ext uri="{FF2B5EF4-FFF2-40B4-BE49-F238E27FC236}">
                <a16:creationId xmlns:a16="http://schemas.microsoft.com/office/drawing/2014/main" id="{31364DF6-CD12-3AB3-84E6-DC80A237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58" y="1428432"/>
            <a:ext cx="8008216" cy="52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0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7D8CC-3686-2265-13E8-F4EB3905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FC93CB-CA92-F936-0283-6190807C2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E3A80D-1CB7-7520-B98D-8CBB3A27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40" y="-35361"/>
            <a:ext cx="8412480" cy="68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5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37C5B-F5E0-00AF-7B75-7560E555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COMPOSIÇÃO PAREDE </a:t>
            </a:r>
            <a:r>
              <a:rPr lang="pt-BR" dirty="0">
                <a:solidFill>
                  <a:srgbClr val="FF0000"/>
                </a:solidFill>
              </a:rPr>
              <a:t>TRRF 30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D2AFABB-8EE8-6038-7D62-9415E89E9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63" y="1759109"/>
            <a:ext cx="7042025" cy="4489291"/>
          </a:xfrm>
        </p:spPr>
      </p:pic>
    </p:spTree>
    <p:extLst>
      <p:ext uri="{BB962C8B-B14F-4D97-AF65-F5344CB8AC3E}">
        <p14:creationId xmlns:p14="http://schemas.microsoft.com/office/powerpoint/2010/main" val="171792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2DF07-13CD-3D6B-A994-2EA29723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F27A17-C3EB-E61D-6293-D19F65B66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1D67E4-C94F-A39D-521E-08E3C4595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26" y="308221"/>
            <a:ext cx="5780923" cy="61680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0DE1273-36CB-C2B1-0D3C-4B2F19DCB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37" y="332740"/>
            <a:ext cx="4501602" cy="619252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7AB4710-445E-F63C-95DA-96E5B6BC7101}"/>
              </a:ext>
            </a:extLst>
          </p:cNvPr>
          <p:cNvSpPr/>
          <p:nvPr/>
        </p:nvSpPr>
        <p:spPr>
          <a:xfrm>
            <a:off x="6004560" y="421724"/>
            <a:ext cx="883921" cy="9704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CCF969D-EE67-E12D-8583-8B432BA6514F}"/>
              </a:ext>
            </a:extLst>
          </p:cNvPr>
          <p:cNvSpPr txBox="1">
            <a:spLocks/>
          </p:cNvSpPr>
          <p:nvPr/>
        </p:nvSpPr>
        <p:spPr>
          <a:xfrm>
            <a:off x="1828801" y="5305975"/>
            <a:ext cx="12289276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>
                <a:solidFill>
                  <a:schemeClr val="tx1"/>
                </a:solidFill>
                <a:effectLst/>
                <a:highlight>
                  <a:srgbClr val="0000FF"/>
                </a:highlight>
              </a:rPr>
              <a:t>ABNT 16936 -&gt; 38mm * 89 mm</a:t>
            </a:r>
          </a:p>
        </p:txBody>
      </p:sp>
    </p:spTree>
    <p:extLst>
      <p:ext uri="{BB962C8B-B14F-4D97-AF65-F5344CB8AC3E}">
        <p14:creationId xmlns:p14="http://schemas.microsoft.com/office/powerpoint/2010/main" val="170888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604DA-2166-7CD7-55C6-2A329240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🔥 </a:t>
            </a:r>
            <a:r>
              <a:rPr lang="pt-BR" b="1" dirty="0"/>
              <a:t>O que é o TRRF?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E93F9F-1A41-23D8-2BB7-4B29B6F5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</a:t>
            </a:r>
            <a:r>
              <a:rPr lang="pt-BR" b="1" dirty="0"/>
              <a:t>TRRF (Tempo Requerido de Resistência ao Fogo)</a:t>
            </a:r>
            <a:r>
              <a:rPr lang="pt-BR" dirty="0"/>
              <a:t> é um parâmetro utilizado em normas de segurança contra incêndios para indicar o </a:t>
            </a:r>
            <a:r>
              <a:rPr lang="pt-BR" b="1" dirty="0"/>
              <a:t>tempo mínimo que um elemento estrutural (como paredes, pisos, vigas e lajes) deve resistir ao fogo</a:t>
            </a:r>
            <a:r>
              <a:rPr lang="pt-BR" dirty="0"/>
              <a:t> sem perder suas funções de </a:t>
            </a:r>
            <a:r>
              <a:rPr lang="pt-BR" b="1" dirty="0"/>
              <a:t>estabilidade, estanqueidade e isolamento térmico</a:t>
            </a:r>
            <a:r>
              <a:rPr lang="pt-BR" dirty="0"/>
              <a:t>.</a:t>
            </a:r>
          </a:p>
          <a:p>
            <a:pPr>
              <a:buNone/>
            </a:pPr>
            <a:r>
              <a:rPr lang="pt-BR" b="1" dirty="0"/>
              <a:t>⏳ O que significa TRRF de 30 minutos?</a:t>
            </a:r>
          </a:p>
          <a:p>
            <a:r>
              <a:rPr lang="pt-BR" dirty="0"/>
              <a:t>Quando um elemento estrutural tem </a:t>
            </a:r>
            <a:r>
              <a:rPr lang="pt-BR" b="1" dirty="0"/>
              <a:t>TRRF de 30 minutos</a:t>
            </a:r>
            <a:r>
              <a:rPr lang="pt-BR" dirty="0"/>
              <a:t>, isso quer dizer que ele pode suportar o fogo </a:t>
            </a:r>
            <a:r>
              <a:rPr lang="pt-BR" b="1" dirty="0"/>
              <a:t>por pelo menos 30 minutos</a:t>
            </a:r>
            <a:r>
              <a:rPr lang="pt-BR" dirty="0"/>
              <a:t> antes de comprometer sua integridade estrutural, permitindo tempo para evacuação e controle do incêndio.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238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520E-3BE5-01D3-C6B4-7E7CBC6A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📜 Aplicação em Normas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51B58E-52B0-6776-B0FC-9BBAE6779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O TRRF é definido por normas como: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ABNT NBR 14432</a:t>
            </a:r>
            <a:r>
              <a:rPr lang="pt-BR" dirty="0"/>
              <a:t> – Exigências de resistência ao fogo de elementos estruturais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ABNT NBR 7190</a:t>
            </a:r>
            <a:r>
              <a:rPr lang="pt-BR" dirty="0"/>
              <a:t> – Projeto de estruturas de madeira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ABNT NBR 15220</a:t>
            </a:r>
            <a:r>
              <a:rPr lang="pt-BR" dirty="0"/>
              <a:t> – Desempenho térmico de edificações</a:t>
            </a:r>
          </a:p>
        </p:txBody>
      </p:sp>
    </p:spTree>
    <p:extLst>
      <p:ext uri="{BB962C8B-B14F-4D97-AF65-F5344CB8AC3E}">
        <p14:creationId xmlns:p14="http://schemas.microsoft.com/office/powerpoint/2010/main" val="3110200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C0CD65E-5CC8-0D09-BFC0-CCC23C849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27" y="366373"/>
            <a:ext cx="9064355" cy="7004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C7D16DE-6610-C071-F4D2-7B38E28C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33" y="1395974"/>
            <a:ext cx="11128385" cy="13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6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3E8691E-2744-D07D-C1EE-98CD53BE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600" y="609600"/>
            <a:ext cx="8306959" cy="33627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14A510F-A075-B124-97B6-5DA419768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600" y="3967314"/>
            <a:ext cx="8306959" cy="11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01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18963-382F-BC01-1558-6456647C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55" y="228441"/>
            <a:ext cx="10353762" cy="97045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DE2051-F371-EC2D-22C8-C87207600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4BFC40-FB07-47D5-66E2-C351B60E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42" y="1317862"/>
            <a:ext cx="5353797" cy="507753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A52893B-E57C-6552-A754-8979D8A76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55" y="1320799"/>
            <a:ext cx="5014305" cy="507459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5ED20BD-1443-D7E7-F583-4D1D6D37D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54" y="462604"/>
            <a:ext cx="8492375" cy="31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4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25CD121-3BA3-452A-79FF-1FA71886C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007" y="1935650"/>
            <a:ext cx="4193993" cy="47860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4A9B4DD-29C2-1E5B-BC8F-89076B051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14" y="1875006"/>
            <a:ext cx="3767879" cy="484600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B969DE4-D50A-7862-5D0F-70C51C710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44" y="1933075"/>
            <a:ext cx="3319636" cy="47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4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A6091-B2CA-AD70-3FEE-D0707B19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49676"/>
            <a:ext cx="10353762" cy="970450"/>
          </a:xfrm>
        </p:spPr>
        <p:txBody>
          <a:bodyPr/>
          <a:lstStyle/>
          <a:p>
            <a:r>
              <a:rPr lang="pt-BR" dirty="0"/>
              <a:t>NOMENCLATURA</a:t>
            </a:r>
          </a:p>
        </p:txBody>
      </p:sp>
      <p:pic>
        <p:nvPicPr>
          <p:cNvPr id="4098" name="Picture 2" descr="Questão Executivo (Administrativa/Geral) A figura acima representa uma  tesoura de madeira convencional.Em relação à...">
            <a:extLst>
              <a:ext uri="{FF2B5EF4-FFF2-40B4-BE49-F238E27FC236}">
                <a16:creationId xmlns:a16="http://schemas.microsoft.com/office/drawing/2014/main" id="{870C212C-4198-21F1-1697-D37F9DF2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74" y="1365418"/>
            <a:ext cx="8114490" cy="53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3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CAF79-1B27-2244-18AF-EE484859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C07058-ED4A-76CB-DA43-677F4DF3C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Professor: Paulo Cunha do Nascimento - ppt carregar">
            <a:extLst>
              <a:ext uri="{FF2B5EF4-FFF2-40B4-BE49-F238E27FC236}">
                <a16:creationId xmlns:a16="http://schemas.microsoft.com/office/drawing/2014/main" id="{977B6E54-08CE-812E-4BDA-5667892F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2945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8C487-0A65-6D76-B6C7-1BB0EFA4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ACDD50-FEE6-03F4-DF54-9FBBF79F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DIMENSIONAMENTO DE UMA EDIFICAÇÃO EM WOOD FRAME COM MADEIRA DA AMAZÔNIA. -">
            <a:extLst>
              <a:ext uri="{FF2B5EF4-FFF2-40B4-BE49-F238E27FC236}">
                <a16:creationId xmlns:a16="http://schemas.microsoft.com/office/drawing/2014/main" id="{DC59841B-0C72-C152-016F-D9B9135F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6733" cy="600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7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31B18-A850-ACAD-A3E5-B35123F5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6CA63367-BD6F-2497-65A2-DFA7E600F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86" y="2216682"/>
            <a:ext cx="5684768" cy="3546339"/>
          </a:xfrm>
        </p:spPr>
      </p:pic>
      <p:pic>
        <p:nvPicPr>
          <p:cNvPr id="2050" name="Picture 2" descr="O que é Wood Frame: Como Fazer, Vantagens e Desvantagens">
            <a:extLst>
              <a:ext uri="{FF2B5EF4-FFF2-40B4-BE49-F238E27FC236}">
                <a16:creationId xmlns:a16="http://schemas.microsoft.com/office/drawing/2014/main" id="{C8EEFFB4-D384-96F1-70D3-0B97DA15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6" y="2216682"/>
            <a:ext cx="5674143" cy="35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8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EFD8B-51EF-3B61-196F-FF6541EB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46853E-CA19-A94D-6DF6-A8C9815BD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Estruturas de Madeira e Wood Frame - 04 - Concreto">
            <a:extLst>
              <a:ext uri="{FF2B5EF4-FFF2-40B4-BE49-F238E27FC236}">
                <a16:creationId xmlns:a16="http://schemas.microsoft.com/office/drawing/2014/main" id="{426F56D9-318A-008B-9485-61E412707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20" y="148590"/>
            <a:ext cx="8747760" cy="65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1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40F3B-13D2-9598-7E83-9CA9DA3A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21724" y="581575"/>
            <a:ext cx="10353762" cy="970450"/>
          </a:xfrm>
        </p:spPr>
        <p:txBody>
          <a:bodyPr>
            <a:normAutofit/>
          </a:bodyPr>
          <a:lstStyle/>
          <a:p>
            <a:r>
              <a:rPr lang="pt-BR" b="1" dirty="0"/>
              <a:t>Viga de Bordo (Rim </a:t>
            </a:r>
            <a:r>
              <a:rPr lang="pt-BR" b="1" dirty="0" err="1"/>
              <a:t>Joist</a:t>
            </a:r>
            <a:r>
              <a:rPr lang="pt-BR" b="1" dirty="0"/>
              <a:t>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629EC3-472D-FE07-38A5-E23D9C4FD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438367" cy="4058751"/>
          </a:xfrm>
        </p:spPr>
        <p:txBody>
          <a:bodyPr/>
          <a:lstStyle/>
          <a:p>
            <a:pPr>
              <a:buNone/>
            </a:pPr>
            <a:r>
              <a:rPr lang="pt-BR" b="1" dirty="0"/>
              <a:t>Função do Rim </a:t>
            </a:r>
            <a:r>
              <a:rPr lang="pt-BR" b="1" dirty="0" err="1"/>
              <a:t>Joist</a:t>
            </a:r>
            <a:endParaRPr lang="pt-BR" b="1" dirty="0"/>
          </a:p>
          <a:p>
            <a:r>
              <a:rPr lang="pt-BR" dirty="0"/>
              <a:t>✔️ </a:t>
            </a:r>
            <a:r>
              <a:rPr lang="pt-BR" b="1" dirty="0"/>
              <a:t>Conectar e travar os </a:t>
            </a:r>
            <a:r>
              <a:rPr lang="pt-BR" b="1" dirty="0" err="1"/>
              <a:t>Joists</a:t>
            </a:r>
            <a:r>
              <a:rPr lang="pt-BR" b="1" dirty="0"/>
              <a:t> (barrotes)</a:t>
            </a:r>
            <a:r>
              <a:rPr lang="pt-BR" dirty="0"/>
              <a:t>, impedindo movimentação lateral.</a:t>
            </a:r>
            <a:br>
              <a:rPr lang="pt-BR" dirty="0"/>
            </a:br>
            <a:r>
              <a:rPr lang="pt-BR" dirty="0"/>
              <a:t>✔️ </a:t>
            </a:r>
            <a:r>
              <a:rPr lang="pt-BR" b="1" dirty="0"/>
              <a:t>Distribuir cargas uniformemente</a:t>
            </a:r>
            <a:r>
              <a:rPr lang="pt-BR" dirty="0"/>
              <a:t> para as vigas e paredes estruturais.</a:t>
            </a:r>
            <a:br>
              <a:rPr lang="pt-BR" dirty="0"/>
            </a:br>
            <a:r>
              <a:rPr lang="pt-BR" dirty="0"/>
              <a:t>✔️ </a:t>
            </a:r>
            <a:r>
              <a:rPr lang="pt-BR" b="1" dirty="0"/>
              <a:t>Fornecer suporte para fixação</a:t>
            </a:r>
            <a:r>
              <a:rPr lang="pt-BR" dirty="0"/>
              <a:t> de revestimentos externos (painéis, OSB, </a:t>
            </a:r>
            <a:r>
              <a:rPr lang="pt-BR" dirty="0" err="1"/>
              <a:t>siding</a:t>
            </a:r>
            <a:r>
              <a:rPr lang="pt-BR" dirty="0"/>
              <a:t>).</a:t>
            </a:r>
            <a:br>
              <a:rPr lang="pt-BR" dirty="0"/>
            </a:br>
            <a:r>
              <a:rPr lang="pt-BR" dirty="0"/>
              <a:t>✔️ </a:t>
            </a:r>
            <a:r>
              <a:rPr lang="pt-BR" b="1" dirty="0"/>
              <a:t>Melhorar a rigidez</a:t>
            </a:r>
            <a:r>
              <a:rPr lang="pt-BR" dirty="0"/>
              <a:t> do sistema de piso e evitar torção dos barrotes.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96CBFC-551C-BE42-0BDC-EA9FA46AE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549" y="0"/>
            <a:ext cx="5869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51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2069</TotalTime>
  <Words>301</Words>
  <Application>Microsoft Office PowerPoint</Application>
  <PresentationFormat>Widescreen</PresentationFormat>
  <Paragraphs>22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Calisto MT</vt:lpstr>
      <vt:lpstr>Source Sans Pro</vt:lpstr>
      <vt:lpstr>Wingdings 2</vt:lpstr>
      <vt:lpstr>Ardósia</vt:lpstr>
      <vt:lpstr>Normas Técnicas e Nomenclatura Aplicadas ao Wood Frame</vt:lpstr>
      <vt:lpstr>Apresentação do PowerPoint</vt:lpstr>
      <vt:lpstr>Apresentação do PowerPoint</vt:lpstr>
      <vt:lpstr>NOMENCLATURA</vt:lpstr>
      <vt:lpstr>Apresentação do PowerPoint</vt:lpstr>
      <vt:lpstr>Apresentação do PowerPoint</vt:lpstr>
      <vt:lpstr>Apresentação do PowerPoint</vt:lpstr>
      <vt:lpstr>Apresentação do PowerPoint</vt:lpstr>
      <vt:lpstr>Viga de Bordo (Rim Joist)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Normas Técnicas</vt:lpstr>
      <vt:lpstr>Apresentação do PowerPoint</vt:lpstr>
      <vt:lpstr>EMIC – Maquina de Ensaios Universal</vt:lpstr>
      <vt:lpstr>Apresentação do PowerPoint</vt:lpstr>
      <vt:lpstr>COMPOSIÇÃO PAREDE TRRF 30</vt:lpstr>
      <vt:lpstr>🔥 O que é o TRRF?</vt:lpstr>
      <vt:lpstr>📜 Aplicação em Normas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Paulo Kulik Lapenna</dc:creator>
  <cp:lastModifiedBy>João Paulo Kulik Lapenna</cp:lastModifiedBy>
  <cp:revision>12</cp:revision>
  <dcterms:created xsi:type="dcterms:W3CDTF">2025-02-26T17:22:16Z</dcterms:created>
  <dcterms:modified xsi:type="dcterms:W3CDTF">2025-03-26T19:43:26Z</dcterms:modified>
</cp:coreProperties>
</file>