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69" r:id="rId3"/>
    <p:sldId id="268" r:id="rId4"/>
    <p:sldId id="264" r:id="rId5"/>
    <p:sldId id="260" r:id="rId6"/>
    <p:sldId id="265" r:id="rId7"/>
    <p:sldId id="270" r:id="rId8"/>
    <p:sldId id="267" r:id="rId9"/>
    <p:sldId id="271" r:id="rId10"/>
    <p:sldId id="262" r:id="rId11"/>
    <p:sldId id="277" r:id="rId12"/>
    <p:sldId id="258" r:id="rId13"/>
    <p:sldId id="263" r:id="rId14"/>
    <p:sldId id="266" r:id="rId15"/>
    <p:sldId id="273" r:id="rId16"/>
    <p:sldId id="256" r:id="rId17"/>
    <p:sldId id="272" r:id="rId18"/>
    <p:sldId id="275" r:id="rId19"/>
    <p:sldId id="276" r:id="rId20"/>
    <p:sldId id="274" r:id="rId21"/>
    <p:sldId id="26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41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58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717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34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963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965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37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76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34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08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15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41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3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98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4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44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13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9670781-50BF-4CE7-A3BC-92E6B6E0B0A9}" type="datetimeFigureOut">
              <a:rPr lang="pt-BR" smtClean="0"/>
              <a:t>19/03/2025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D26CBC1-2608-4810-8D2C-92FFC20B28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681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>
            <a:extLst>
              <a:ext uri="{FF2B5EF4-FFF2-40B4-BE49-F238E27FC236}">
                <a16:creationId xmlns:a16="http://schemas.microsoft.com/office/drawing/2014/main" id="{0F5633EB-918F-A580-6FA5-5671C705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14" y="198369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pt-BR" dirty="0"/>
              <a:t>Introdução ao Sistema Wood Frame e o Mercado</a:t>
            </a:r>
          </a:p>
        </p:txBody>
      </p:sp>
      <p:pic>
        <p:nvPicPr>
          <p:cNvPr id="1039" name="Picture 15" descr="Wood frame">
            <a:extLst>
              <a:ext uri="{FF2B5EF4-FFF2-40B4-BE49-F238E27FC236}">
                <a16:creationId xmlns:a16="http://schemas.microsoft.com/office/drawing/2014/main" id="{11627E92-C824-F172-A7AA-44B7B025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862" y="1319214"/>
            <a:ext cx="842962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9BF1B50-788D-504C-BFAE-EC01E9271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2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76D1D-52C5-C481-C49C-C64E81208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Wood Frame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EA0B15-4AD9-9AB7-63F7-FC920FFE9718}"/>
              </a:ext>
            </a:extLst>
          </p:cNvPr>
          <p:cNvSpPr txBox="1"/>
          <p:nvPr/>
        </p:nvSpPr>
        <p:spPr>
          <a:xfrm>
            <a:off x="913795" y="1896894"/>
            <a:ext cx="1035376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B050"/>
                </a:solidFill>
              </a:rPr>
              <a:t>🛠 </a:t>
            </a:r>
            <a:r>
              <a:rPr lang="pt-BR" b="1" dirty="0">
                <a:solidFill>
                  <a:srgbClr val="00B050"/>
                </a:solidFill>
              </a:rPr>
              <a:t>Origens (Séc. XIX - EUA/Canadá) – </a:t>
            </a:r>
            <a:r>
              <a:rPr lang="pt-BR" b="1" dirty="0"/>
              <a:t>Após revolução industrial – modernização das serrarias</a:t>
            </a:r>
          </a:p>
          <a:p>
            <a:br>
              <a:rPr lang="pt-BR" dirty="0"/>
            </a:br>
            <a:r>
              <a:rPr lang="pt-BR" dirty="0"/>
              <a:t>🔹 Criado para construções </a:t>
            </a:r>
            <a:r>
              <a:rPr lang="pt-BR" b="1" dirty="0"/>
              <a:t>rápidas e eficientes - </a:t>
            </a:r>
            <a:r>
              <a:rPr lang="pt-BR" dirty="0"/>
              <a:t>resposta à necessidade de construir de maneira mais rápida e econômica.</a:t>
            </a:r>
          </a:p>
          <a:p>
            <a:br>
              <a:rPr lang="pt-BR" dirty="0"/>
            </a:br>
            <a:r>
              <a:rPr lang="pt-BR" dirty="0"/>
              <a:t>🔹 Abundância de madeira facilitou sua popularização </a:t>
            </a:r>
            <a:r>
              <a:rPr lang="pt-BR" b="1" dirty="0"/>
              <a:t>→  </a:t>
            </a:r>
            <a:r>
              <a:rPr lang="pt-BR" b="1" dirty="0">
                <a:solidFill>
                  <a:srgbClr val="92D050"/>
                </a:solidFill>
              </a:rPr>
              <a:t>pinus</a:t>
            </a:r>
            <a:r>
              <a:rPr lang="pt-BR" dirty="0">
                <a:solidFill>
                  <a:srgbClr val="92D050"/>
                </a:solidFill>
              </a:rPr>
              <a:t>, </a:t>
            </a:r>
            <a:r>
              <a:rPr lang="pt-BR" b="1" dirty="0">
                <a:solidFill>
                  <a:srgbClr val="92D050"/>
                </a:solidFill>
              </a:rPr>
              <a:t>abeto</a:t>
            </a:r>
            <a:r>
              <a:rPr lang="pt-BR" dirty="0">
                <a:solidFill>
                  <a:srgbClr val="92D050"/>
                </a:solidFill>
              </a:rPr>
              <a:t> e </a:t>
            </a:r>
            <a:r>
              <a:rPr lang="pt-BR" b="1" dirty="0">
                <a:solidFill>
                  <a:srgbClr val="92D050"/>
                </a:solidFill>
              </a:rPr>
              <a:t>cedro</a:t>
            </a:r>
            <a:endParaRPr lang="pt-BR" dirty="0">
              <a:solidFill>
                <a:srgbClr val="92D050"/>
              </a:solidFill>
            </a:endParaRPr>
          </a:p>
          <a:p>
            <a:endParaRPr lang="pt-BR" dirty="0"/>
          </a:p>
          <a:p>
            <a:r>
              <a:rPr lang="pt-BR" b="1" dirty="0"/>
              <a:t>Wood Frame no Brasil:</a:t>
            </a:r>
          </a:p>
          <a:p>
            <a:endParaRPr lang="pt-BR" b="1" dirty="0"/>
          </a:p>
          <a:p>
            <a:r>
              <a:rPr lang="pt-BR" dirty="0"/>
              <a:t>🔹 Introdução recente, com destaque para as regiões </a:t>
            </a:r>
            <a:r>
              <a:rPr lang="pt-BR" b="1" dirty="0"/>
              <a:t>Sul</a:t>
            </a:r>
            <a:r>
              <a:rPr lang="pt-BR" dirty="0"/>
              <a:t> e </a:t>
            </a:r>
            <a:r>
              <a:rPr lang="pt-BR" b="1" dirty="0"/>
              <a:t>Sudeste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🔹 Crescente adoção devido ao interesse em </a:t>
            </a:r>
            <a:r>
              <a:rPr lang="pt-BR" b="1" dirty="0"/>
              <a:t>construções sustentáveis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pic>
        <p:nvPicPr>
          <p:cNvPr id="12290" name="Picture 2" descr="árvore Conífera Com Ilustração De Pinheiro De Cones PNG , Pinho, Abeto,  Isolado PNG Imagem para download gratuito">
            <a:extLst>
              <a:ext uri="{FF2B5EF4-FFF2-40B4-BE49-F238E27FC236}">
                <a16:creationId xmlns:a16="http://schemas.microsoft.com/office/drawing/2014/main" id="{B4CC67B0-BA20-2308-FFBD-E8A67338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447" y="3085289"/>
            <a:ext cx="2918298" cy="29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8A55A77-7367-75B4-3614-EABEDAA08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5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0C152-AA56-0C19-1E6F-4293751CD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0F7CB-F07F-41DC-DA54-F7E29245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Sistema Wood Frame no Brasil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DF5947-720A-4E8B-3A9D-C5835728CBA2}"/>
              </a:ext>
            </a:extLst>
          </p:cNvPr>
          <p:cNvSpPr txBox="1"/>
          <p:nvPr/>
        </p:nvSpPr>
        <p:spPr>
          <a:xfrm>
            <a:off x="612238" y="2192712"/>
            <a:ext cx="655704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🛠 </a:t>
            </a:r>
            <a:r>
              <a:rPr lang="pt-BR" b="1" dirty="0"/>
              <a:t>Wood Frame no Brasil</a:t>
            </a:r>
            <a:r>
              <a:rPr lang="pt-BR" dirty="0"/>
              <a:t> – Expansão e desafios</a:t>
            </a:r>
          </a:p>
          <a:p>
            <a:r>
              <a:rPr lang="pt-BR" dirty="0"/>
              <a:t>🔹 </a:t>
            </a:r>
            <a:r>
              <a:rPr lang="pt-BR" b="1" dirty="0"/>
              <a:t>Início no século XXI</a:t>
            </a:r>
            <a:r>
              <a:rPr lang="pt-BR" dirty="0"/>
              <a:t> – Alternativa moderna e sustentável à alvenaria tradicional.</a:t>
            </a:r>
          </a:p>
          <a:p>
            <a:endParaRPr lang="pt-BR" dirty="0"/>
          </a:p>
          <a:p>
            <a:r>
              <a:rPr lang="pt-BR" dirty="0"/>
              <a:t>🔹 </a:t>
            </a:r>
            <a:r>
              <a:rPr lang="pt-BR" b="1" dirty="0"/>
              <a:t>Crescimento nas regiões Sul e Sudeste</a:t>
            </a:r>
            <a:r>
              <a:rPr lang="pt-BR" dirty="0"/>
              <a:t> – Maior aceitação devido à cultura construtiva e disponibilidade de madeira de reflorestamento.</a:t>
            </a:r>
          </a:p>
          <a:p>
            <a:endParaRPr lang="pt-BR" dirty="0"/>
          </a:p>
          <a:p>
            <a:r>
              <a:rPr lang="pt-BR" dirty="0"/>
              <a:t>🔹 </a:t>
            </a:r>
            <a:r>
              <a:rPr lang="pt-BR" b="1" dirty="0"/>
              <a:t>Vantagens</a:t>
            </a:r>
            <a:r>
              <a:rPr lang="pt-BR" dirty="0"/>
              <a:t> – Construção rápida, menor desperdício de material e maior eficiência energética.</a:t>
            </a:r>
          </a:p>
          <a:p>
            <a:endParaRPr lang="pt-BR" dirty="0"/>
          </a:p>
          <a:p>
            <a:r>
              <a:rPr lang="pt-BR" dirty="0"/>
              <a:t>🔹 </a:t>
            </a:r>
            <a:r>
              <a:rPr lang="pt-BR" b="1" dirty="0"/>
              <a:t>Desafios</a:t>
            </a:r>
            <a:r>
              <a:rPr lang="pt-BR" dirty="0"/>
              <a:t> – Falta de mão de obra qualificada e normas ainda em desenvolvimento.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157B3F2-7169-D117-C685-346F7B63A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65F2234-B789-5D35-0780-D2D7F3694F14}"/>
              </a:ext>
            </a:extLst>
          </p:cNvPr>
          <p:cNvSpPr txBox="1"/>
          <p:nvPr/>
        </p:nvSpPr>
        <p:spPr>
          <a:xfrm>
            <a:off x="2288433" y="3852472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→  </a:t>
            </a:r>
            <a:r>
              <a:rPr lang="pt-BR" b="1" dirty="0">
                <a:solidFill>
                  <a:srgbClr val="92D050"/>
                </a:solidFill>
              </a:rPr>
              <a:t>pinus autoclavado (ABNT 16936: 2023) </a:t>
            </a:r>
            <a:endParaRPr lang="pt-BR" dirty="0"/>
          </a:p>
        </p:txBody>
      </p:sp>
      <p:pic>
        <p:nvPicPr>
          <p:cNvPr id="1026" name="Picture 2" descr="Conheça tudo sobre a árvore de pinus! - AgroPós">
            <a:extLst>
              <a:ext uri="{FF2B5EF4-FFF2-40B4-BE49-F238E27FC236}">
                <a16:creationId xmlns:a16="http://schemas.microsoft.com/office/drawing/2014/main" id="{DE851A0E-5EB6-242F-D3F4-9648AB2F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51" y="2374334"/>
            <a:ext cx="4890109" cy="33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02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A85C2EC-B3E7-C147-E804-9451434C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PERGUNTA: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A8FBD32-1543-5957-0ADC-7C16D12034CC}"/>
              </a:ext>
            </a:extLst>
          </p:cNvPr>
          <p:cNvSpPr txBox="1"/>
          <p:nvPr/>
        </p:nvSpPr>
        <p:spPr>
          <a:xfrm>
            <a:off x="476655" y="1768278"/>
            <a:ext cx="116142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3600" b="1" dirty="0"/>
          </a:p>
          <a:p>
            <a:endParaRPr lang="pt-BR" sz="3600" b="1" dirty="0"/>
          </a:p>
          <a:p>
            <a:endParaRPr lang="pt-BR" sz="3600" b="1" dirty="0"/>
          </a:p>
          <a:p>
            <a:r>
              <a:rPr lang="pt-BR" sz="3600" b="1" dirty="0"/>
              <a:t>Quantos pavimentos posso construir com Wood Frame?</a:t>
            </a:r>
            <a:endParaRPr lang="pt-BR" sz="3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2ADCA3E-988A-F8B6-0FAC-B8B40DFDF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D1009-09AF-DA5B-C7BE-4798BEECB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606" y="590951"/>
            <a:ext cx="9917190" cy="553263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2 Andares:</a:t>
            </a:r>
            <a:r>
              <a:rPr lang="pt-BR" dirty="0"/>
              <a:t> para a maioria das construções residenciais e comerciais.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F1F0800-2914-C54D-9070-B5CD142C1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90" y="1731963"/>
            <a:ext cx="10849786" cy="482448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pPr>
              <a:buFont typeface="Arial" panose="020B0604020202020204" pitchFamily="34" charset="0"/>
              <a:buChar char="•"/>
            </a:pPr>
            <a:endParaRPr lang="pt-BR" b="1" dirty="0"/>
          </a:p>
          <a:p>
            <a:pPr marL="36900" indent="0">
              <a:buNone/>
            </a:pPr>
            <a:endParaRPr lang="pt-BR" b="1" dirty="0"/>
          </a:p>
          <a:p>
            <a:pPr marL="36900" indent="0">
              <a:buNone/>
            </a:pPr>
            <a:endParaRPr lang="pt-BR" sz="1800" b="1" dirty="0">
              <a:solidFill>
                <a:srgbClr val="FF3399"/>
              </a:solidFill>
            </a:endParaRPr>
          </a:p>
          <a:p>
            <a:pPr marL="36900" indent="0">
              <a:buNone/>
            </a:pPr>
            <a:endParaRPr lang="pt-BR" sz="1800" b="1" dirty="0">
              <a:solidFill>
                <a:srgbClr val="FF3399"/>
              </a:solidFill>
            </a:endParaRPr>
          </a:p>
          <a:p>
            <a:pPr marL="36900" indent="0">
              <a:buNone/>
            </a:pPr>
            <a:endParaRPr lang="pt-BR" sz="1800" b="1" dirty="0">
              <a:solidFill>
                <a:srgbClr val="FF3399"/>
              </a:solidFill>
            </a:endParaRPr>
          </a:p>
          <a:p>
            <a:pPr marL="36900" indent="0">
              <a:buNone/>
            </a:pPr>
            <a:endParaRPr lang="pt-BR" sz="1800" b="1" dirty="0">
              <a:solidFill>
                <a:srgbClr val="FF3399"/>
              </a:solidFill>
            </a:endParaRPr>
          </a:p>
          <a:p>
            <a:pPr marL="36900" indent="0">
              <a:buNone/>
            </a:pPr>
            <a:endParaRPr lang="pt-BR" sz="1800" b="1" dirty="0">
              <a:solidFill>
                <a:srgbClr val="FF3399"/>
              </a:solidFill>
            </a:endParaRPr>
          </a:p>
          <a:p>
            <a:pPr marL="36900" indent="0">
              <a:buNone/>
            </a:pPr>
            <a:r>
              <a:rPr lang="pt-BR" sz="1800" b="1" dirty="0">
                <a:solidFill>
                  <a:srgbClr val="FF3399"/>
                </a:solidFill>
              </a:rPr>
              <a:t>* 3 Andares:</a:t>
            </a:r>
            <a:r>
              <a:rPr lang="pt-BR" sz="1800" dirty="0">
                <a:solidFill>
                  <a:srgbClr val="FF3399"/>
                </a:solidFill>
              </a:rPr>
              <a:t> Possível com análise estrutural detalhada e reforços adequados. (ABNT 7190:2022)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B3D38EAF-90F7-E690-1D4F-3685A353A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182" y="2149151"/>
            <a:ext cx="4209621" cy="324112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14DA180-54C4-4565-6969-CD0CFAC3B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95" y="2149150"/>
            <a:ext cx="5717580" cy="324112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83D4D08-95E2-F34C-37C0-C9B08270B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17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E942D-4700-A38B-B4A2-33C9111DC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69" y="347021"/>
            <a:ext cx="10353762" cy="1890409"/>
          </a:xfrm>
        </p:spPr>
        <p:txBody>
          <a:bodyPr>
            <a:normAutofit/>
          </a:bodyPr>
          <a:lstStyle/>
          <a:p>
            <a:r>
              <a:rPr lang="pt-BR" dirty="0"/>
              <a:t>🛠 </a:t>
            </a:r>
            <a:r>
              <a:rPr lang="pt-BR" b="1" dirty="0"/>
              <a:t>O que é Wood Frame?</a:t>
            </a:r>
            <a:r>
              <a:rPr lang="pt-BR" dirty="0"/>
              <a:t> – Sistema construtivo normatizado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2A1B0A-66A8-9241-712A-4C3A718F2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5644B04-BBB7-2CB5-7F48-B5144B54DEDF}"/>
              </a:ext>
            </a:extLst>
          </p:cNvPr>
          <p:cNvSpPr txBox="1"/>
          <p:nvPr/>
        </p:nvSpPr>
        <p:spPr>
          <a:xfrm>
            <a:off x="622569" y="2309575"/>
            <a:ext cx="1132299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🔹 </a:t>
            </a:r>
            <a:r>
              <a:rPr lang="pt-BR" b="1" dirty="0"/>
              <a:t>Sistema construtivo leve em painéis de madeira</a:t>
            </a:r>
            <a:r>
              <a:rPr lang="pt-BR" dirty="0"/>
              <a:t> – Utiliza montantes e travessas de madeira, painéis estruturais (como OSB) e isolamento térmico/acústico.</a:t>
            </a:r>
          </a:p>
          <a:p>
            <a:endParaRPr lang="pt-BR" dirty="0"/>
          </a:p>
          <a:p>
            <a:r>
              <a:rPr lang="pt-BR" dirty="0"/>
              <a:t>🔹 </a:t>
            </a:r>
            <a:r>
              <a:rPr lang="pt-BR" b="1" dirty="0"/>
              <a:t>Composição</a:t>
            </a:r>
            <a:r>
              <a:rPr lang="pt-BR" dirty="0"/>
              <a:t> – Estruturas formadas por montantes e travessas de madeira, painéis de fechamento (OSB, </a:t>
            </a:r>
            <a:r>
              <a:rPr lang="pt-BR" dirty="0" err="1"/>
              <a:t>drywall</a:t>
            </a:r>
            <a:r>
              <a:rPr lang="pt-BR" dirty="0"/>
              <a:t>, cimentício) e isolamento térmico/acústico.</a:t>
            </a:r>
          </a:p>
          <a:p>
            <a:endParaRPr lang="pt-BR" dirty="0"/>
          </a:p>
          <a:p>
            <a:r>
              <a:rPr lang="pt-BR" dirty="0"/>
              <a:t>🔹 </a:t>
            </a:r>
            <a:r>
              <a:rPr lang="pt-BR" b="1" dirty="0"/>
              <a:t>Industrialização e Precisão</a:t>
            </a:r>
            <a:r>
              <a:rPr lang="pt-BR" dirty="0"/>
              <a:t> – Elementos pré-fabricados garantem controle de qualidade e redução de desperdício.</a:t>
            </a:r>
          </a:p>
          <a:p>
            <a:endParaRPr lang="pt-BR" dirty="0"/>
          </a:p>
          <a:p>
            <a:r>
              <a:rPr lang="pt-BR" dirty="0"/>
              <a:t>🔹 </a:t>
            </a:r>
            <a:r>
              <a:rPr lang="pt-BR" b="1" dirty="0"/>
              <a:t>Sustentabilidade e Eficiência</a:t>
            </a:r>
            <a:r>
              <a:rPr lang="pt-BR" dirty="0"/>
              <a:t> – Construção seca, rápida e com alta eficiência energética.</a:t>
            </a:r>
          </a:p>
          <a:p>
            <a:endParaRPr lang="pt-BR" dirty="0"/>
          </a:p>
          <a:p>
            <a:r>
              <a:rPr lang="pt-BR" dirty="0"/>
              <a:t>🔹 </a:t>
            </a:r>
            <a:r>
              <a:rPr lang="pt-BR" b="1" dirty="0"/>
              <a:t>Amplamente utilizado</a:t>
            </a:r>
            <a:r>
              <a:rPr lang="pt-BR" dirty="0"/>
              <a:t> – Aplicação consolidada em países como EUA, Canadá e crescente adoção no Brasil.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5790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CC9E3-CFC7-5B92-A944-21820C812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701" y="215166"/>
            <a:ext cx="10353762" cy="970450"/>
          </a:xfrm>
        </p:spPr>
        <p:txBody>
          <a:bodyPr/>
          <a:lstStyle/>
          <a:p>
            <a:r>
              <a:rPr lang="pt-BR" dirty="0"/>
              <a:t>FSC (Forest </a:t>
            </a:r>
            <a:r>
              <a:rPr lang="pt-BR" dirty="0" err="1"/>
              <a:t>Stewardship</a:t>
            </a:r>
            <a:r>
              <a:rPr lang="pt-BR" dirty="0"/>
              <a:t> </a:t>
            </a:r>
            <a:r>
              <a:rPr lang="pt-BR" dirty="0" err="1"/>
              <a:t>Council</a:t>
            </a:r>
            <a:r>
              <a:rPr lang="pt-BR" dirty="0"/>
              <a:t>)</a:t>
            </a:r>
          </a:p>
        </p:txBody>
      </p:sp>
      <p:pic>
        <p:nvPicPr>
          <p:cNvPr id="9218" name="Picture 2" descr="Forest Stewardship Council | Green Economy Coalition">
            <a:extLst>
              <a:ext uri="{FF2B5EF4-FFF2-40B4-BE49-F238E27FC236}">
                <a16:creationId xmlns:a16="http://schemas.microsoft.com/office/drawing/2014/main" id="{232931C6-716D-6A1A-4176-39897785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804" y="1901898"/>
            <a:ext cx="2765897" cy="342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1D1A38-2A31-7E24-8459-D5203DAE4E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9107" y="1438113"/>
            <a:ext cx="7616758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Certificação globalmente reconhecida que garante madeira de florestas manejadas de forma responsável e sustentável.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pt-BR" sz="1600" dirty="0"/>
              <a:t>O Brasil é um dos maiores produtores de </a:t>
            </a:r>
            <a:r>
              <a:rPr lang="pt-BR" sz="1600" b="1" dirty="0"/>
              <a:t>madeira certificada pelo FSC</a:t>
            </a:r>
            <a:r>
              <a:rPr lang="pt-BR" sz="1600" dirty="0"/>
              <a:t>, com grande destaque para os estados da Amazônia e outras regiões produtoras de madeira.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pt-BR" sz="1600" dirty="0"/>
              <a:t>A certificação </a:t>
            </a:r>
            <a:r>
              <a:rPr lang="pt-BR" sz="1600" b="1" dirty="0"/>
              <a:t>FSC</a:t>
            </a:r>
            <a:r>
              <a:rPr lang="pt-BR" sz="1600" dirty="0"/>
              <a:t> no Brasil assegura que a madeira é extraída de </a:t>
            </a:r>
            <a:r>
              <a:rPr lang="pt-BR" sz="1600" b="1" dirty="0"/>
              <a:t>florestas geridas de forma responsável</a:t>
            </a:r>
            <a:r>
              <a:rPr lang="pt-BR" sz="1600" dirty="0"/>
              <a:t>, respeitando os ecossistemas e as comunidades locais.</a:t>
            </a:r>
            <a:endParaRPr lang="pt-BR" altLang="pt-BR" sz="180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Critérios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Conservação da biodiversidade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Respeito aos direitos dos trabalhadores e das comunidades locais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Proteção de ecossistemas e recursos naturais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Melhoria no manejo florestal e regeneração das florestas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Importância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Assegura que a madeira não causou danos ao meio ambiente e que há renovação das florestas.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t-BR" altLang="pt-B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Exemplo de selo</a:t>
            </a: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Garantia de rastreabilidade e proveniência de fontes bem gerenciadas.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920F8B1-0C3B-FCFC-8E02-5D7ED1E22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3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C6D952D-96C2-D4EB-2E18-5534FDF8E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804659"/>
            <a:ext cx="9440034" cy="3346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 certificação </a:t>
            </a:r>
            <a:r>
              <a:rPr lang="pt-BR" b="1" dirty="0"/>
              <a:t>FSC</a:t>
            </a:r>
            <a:r>
              <a:rPr lang="pt-BR" dirty="0"/>
              <a:t> é vital para a indústria de </a:t>
            </a:r>
            <a:r>
              <a:rPr lang="pt-BR" b="1" dirty="0"/>
              <a:t>Wood Frame</a:t>
            </a:r>
            <a:r>
              <a:rPr lang="pt-BR" dirty="0"/>
              <a:t>, pois fortalece o compromisso com a </a:t>
            </a:r>
            <a:r>
              <a:rPr lang="pt-BR" b="1" dirty="0"/>
              <a:t>sustentabilidade</a:t>
            </a:r>
            <a:r>
              <a:rPr lang="pt-BR" dirty="0"/>
              <a:t>, oferece </a:t>
            </a:r>
            <a:r>
              <a:rPr lang="pt-BR" b="1" dirty="0"/>
              <a:t>rastreabilidade</a:t>
            </a:r>
            <a:r>
              <a:rPr lang="pt-BR" dirty="0"/>
              <a:t> e garante que os projetos estejam alinhados com as </a:t>
            </a:r>
            <a:r>
              <a:rPr lang="pt-BR" b="1" dirty="0"/>
              <a:t>normas ambientais globais</a:t>
            </a:r>
            <a:r>
              <a:rPr lang="pt-BR" dirty="0"/>
              <a:t>. Ela ajuda a promover a </a:t>
            </a:r>
            <a:r>
              <a:rPr lang="pt-BR" b="1" dirty="0"/>
              <a:t>responsabilidade ecológica</a:t>
            </a:r>
            <a:r>
              <a:rPr lang="pt-BR" dirty="0"/>
              <a:t> na construção civil, tornando o </a:t>
            </a:r>
            <a:r>
              <a:rPr lang="pt-BR" b="1" dirty="0"/>
              <a:t>Wood Frame</a:t>
            </a:r>
            <a:r>
              <a:rPr lang="pt-BR" dirty="0"/>
              <a:t> uma escolha ainda mais atrativa e confiável.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6C7FAB3-C029-88B9-35C6-282D42B6F63E}"/>
              </a:ext>
            </a:extLst>
          </p:cNvPr>
          <p:cNvSpPr txBox="1">
            <a:spLocks/>
          </p:cNvSpPr>
          <p:nvPr/>
        </p:nvSpPr>
        <p:spPr>
          <a:xfrm>
            <a:off x="2310930" y="401407"/>
            <a:ext cx="7570139" cy="63653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FSC (Forest </a:t>
            </a:r>
            <a:r>
              <a:rPr lang="pt-BR" dirty="0" err="1"/>
              <a:t>Stewardship</a:t>
            </a:r>
            <a:r>
              <a:rPr lang="pt-BR" dirty="0"/>
              <a:t> </a:t>
            </a:r>
            <a:r>
              <a:rPr lang="pt-BR" dirty="0" err="1"/>
              <a:t>Council</a:t>
            </a:r>
            <a:r>
              <a:rPr lang="pt-BR" dirty="0"/>
              <a:t>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C29A40F-6590-1109-F940-B6B600F62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5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461C1-2E49-849F-EC67-CEFC49E0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49159"/>
            <a:ext cx="10353762" cy="970450"/>
          </a:xfrm>
        </p:spPr>
        <p:txBody>
          <a:bodyPr>
            <a:normAutofit/>
          </a:bodyPr>
          <a:lstStyle/>
          <a:p>
            <a:r>
              <a:rPr lang="pt-BR" sz="2800" dirty="0"/>
              <a:t>Comparação da Eficiência Energética</a:t>
            </a:r>
          </a:p>
        </p:txBody>
      </p:sp>
      <p:graphicFrame>
        <p:nvGraphicFramePr>
          <p:cNvPr id="21" name="Espaço Reservado para Conteúdo 20">
            <a:extLst>
              <a:ext uri="{FF2B5EF4-FFF2-40B4-BE49-F238E27FC236}">
                <a16:creationId xmlns:a16="http://schemas.microsoft.com/office/drawing/2014/main" id="{B913FEC4-FF74-77BF-E7E2-16F0D925D6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777874"/>
              </p:ext>
            </p:extLst>
          </p:nvPr>
        </p:nvGraphicFramePr>
        <p:xfrm>
          <a:off x="612843" y="641700"/>
          <a:ext cx="11112518" cy="58521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556259">
                  <a:extLst>
                    <a:ext uri="{9D8B030D-6E8A-4147-A177-3AD203B41FA5}">
                      <a16:colId xmlns:a16="http://schemas.microsoft.com/office/drawing/2014/main" val="3463576785"/>
                    </a:ext>
                  </a:extLst>
                </a:gridCol>
                <a:gridCol w="5556259">
                  <a:extLst>
                    <a:ext uri="{9D8B030D-6E8A-4147-A177-3AD203B41FA5}">
                      <a16:colId xmlns:a16="http://schemas.microsoft.com/office/drawing/2014/main" val="1932446516"/>
                    </a:ext>
                  </a:extLst>
                </a:gridCol>
              </a:tblGrid>
              <a:tr h="344134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Sistema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Eficiência Energética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524885"/>
                  </a:ext>
                </a:extLst>
              </a:tr>
              <a:tr h="152747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Wood Frame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b="1"/>
                        <a:t>Excelente isolante térmico</a:t>
                      </a:r>
                      <a:r>
                        <a:rPr lang="pt-BR"/>
                        <a:t>: A madeira mantém a temperatura interna estável.</a:t>
                      </a:r>
                      <a:br>
                        <a:rPr lang="pt-BR"/>
                      </a:br>
                      <a:r>
                        <a:rPr lang="pt-BR" b="1"/>
                        <a:t>Redução do consumo de energia</a:t>
                      </a:r>
                      <a:r>
                        <a:rPr lang="pt-BR"/>
                        <a:t>: Menos necessidade de aquecimento e refrigeração.</a:t>
                      </a:r>
                      <a:br>
                        <a:rPr lang="pt-BR"/>
                      </a:br>
                      <a:r>
                        <a:rPr lang="pt-BR" b="1"/>
                        <a:t>Desempenho em climas variados</a:t>
                      </a:r>
                      <a:r>
                        <a:rPr lang="pt-BR"/>
                        <a:t>: Conforto térmico em diferentes condições climáticas.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13472"/>
                  </a:ext>
                </a:extLst>
              </a:tr>
              <a:tr h="152747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Steel Frame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b="1" dirty="0"/>
                        <a:t>Menor capacidade de isolamento</a:t>
                      </a:r>
                      <a:r>
                        <a:rPr lang="pt-BR" dirty="0"/>
                        <a:t>: O aço conduz calor, resultando em maior necessidade de sistemas de climatização.</a:t>
                      </a:r>
                      <a:br>
                        <a:rPr lang="pt-BR" dirty="0"/>
                      </a:br>
                      <a:r>
                        <a:rPr lang="pt-BR" b="1" dirty="0"/>
                        <a:t>Requer mais isolamento adicional</a:t>
                      </a:r>
                      <a:r>
                        <a:rPr lang="pt-BR" dirty="0"/>
                        <a:t>: Geralmente, é necessário incluir camadas extras de isolamento para melhorar o conforto térmico.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48131"/>
                  </a:ext>
                </a:extLst>
              </a:tr>
              <a:tr h="2009828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Alvenaria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pt-BR" b="1" dirty="0"/>
                        <a:t>Boa capacidade de armazenamento térmico</a:t>
                      </a:r>
                      <a:r>
                        <a:rPr lang="pt-BR" dirty="0"/>
                        <a:t>: Armazena calor durante o dia e libera à noite, mas com menor desempenho que o Wood Frame.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pt-BR" dirty="0"/>
                        <a:t> </a:t>
                      </a:r>
                      <a:r>
                        <a:rPr lang="pt-BR" b="1" dirty="0"/>
                        <a:t>Maior consumo energético</a:t>
                      </a:r>
                      <a:r>
                        <a:rPr lang="pt-BR" dirty="0"/>
                        <a:t>: Necessita de mais energia para aquecimento e resfriamento devido à sua baixa capacidade de isolamento.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11657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9A84DC42-C3EA-3E9A-91BD-0CD930EF9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36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59BC5-D7AB-4330-A389-1DB5DF99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8ABE5E-208B-C771-5108-BDFC0D0B8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C84D6EC-AE91-FF43-042E-03AAE93DC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25" y="194811"/>
            <a:ext cx="11469701" cy="646837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7CE1961-6A3D-CE5A-97C4-4390A3740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22" y="65633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73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43F71-2450-7F71-3106-4E040560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549665-DFDF-025E-3CF0-3B609C899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744DEB-64B1-1404-3F15-D41929533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0" y="180521"/>
            <a:ext cx="11498280" cy="649695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73ECE38-E5D5-77C1-3C10-6A9278BBD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22" y="58488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9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D22459-740B-2E9C-4389-1C9F3A67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75939"/>
            <a:ext cx="10364410" cy="2351547"/>
          </a:xfrm>
        </p:spPr>
        <p:txBody>
          <a:bodyPr>
            <a:normAutofit fontScale="92500" lnSpcReduction="20000"/>
          </a:bodyPr>
          <a:lstStyle/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sz="4400" dirty="0">
                <a:solidFill>
                  <a:srgbClr val="00B050"/>
                </a:solidFill>
              </a:rPr>
              <a:t>TODA CASA DE MADEIRA É WOOD FRAME?</a:t>
            </a:r>
          </a:p>
        </p:txBody>
      </p:sp>
      <p:pic>
        <p:nvPicPr>
          <p:cNvPr id="5" name="Gráfico 4" descr="Ajuda com preenchimento sólido">
            <a:extLst>
              <a:ext uri="{FF2B5EF4-FFF2-40B4-BE49-F238E27FC236}">
                <a16:creationId xmlns:a16="http://schemas.microsoft.com/office/drawing/2014/main" id="{E3948A6B-0A7C-AA7D-F2F6-2D84831B3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0682" y="3556000"/>
            <a:ext cx="2767131" cy="2767131"/>
          </a:xfrm>
          <a:prstGeom prst="rect">
            <a:avLst/>
          </a:pr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13CCA982-1CEB-8ADB-B7E3-E05C85CF7E74}"/>
              </a:ext>
            </a:extLst>
          </p:cNvPr>
          <p:cNvSpPr txBox="1">
            <a:spLocks/>
          </p:cNvSpPr>
          <p:nvPr/>
        </p:nvSpPr>
        <p:spPr>
          <a:xfrm>
            <a:off x="1066195" y="7620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b="1"/>
              <a:t>PERGUNTA: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2F109C1-457A-DD1F-13EC-8AFCDF48A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98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542FE0-E10A-2389-A4C8-597918E5A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Oportunidades no mercado de construção leve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98AAD8-91D8-3C8C-6E27-E934DDE9F4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113A0F0-9C4F-2DA8-E009-9AAE1E437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70" y="180521"/>
            <a:ext cx="11526859" cy="649695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CB39E25-0668-F9D4-9C6F-E296797F9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62" y="58488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74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35658-2DF8-4E90-07EF-60697454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BRINDE (PRÓXIMA AULA)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47B27D-44B9-1C88-1F05-AC1208B7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0050"/>
            <a:ext cx="10353762" cy="4058751"/>
          </a:xfrm>
        </p:spPr>
        <p:txBody>
          <a:bodyPr/>
          <a:lstStyle/>
          <a:p>
            <a:pPr algn="ctr"/>
            <a:r>
              <a:rPr lang="pt-BR" dirty="0"/>
              <a:t>TABELA DIMENSIONAMENTO PILARES SOLIDARIZADOS CONTINUAMENTE (SANDUICHE)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426281-16A6-5919-2324-6C40975C3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04A37C6-825E-6950-3E29-E7AF26122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26" y="2394812"/>
            <a:ext cx="5111579" cy="411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7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asas americanas e casas brasileiras: veja as diferenças">
            <a:extLst>
              <a:ext uri="{FF2B5EF4-FFF2-40B4-BE49-F238E27FC236}">
                <a16:creationId xmlns:a16="http://schemas.microsoft.com/office/drawing/2014/main" id="{19CD4C65-8EC2-2D98-3A28-862886EF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63" y="155325"/>
            <a:ext cx="6003214" cy="333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ustom Eastern White Pine Timber Frame Home – Lansing NY - Woodhouse The  Timber Frame Company">
            <a:extLst>
              <a:ext uri="{FF2B5EF4-FFF2-40B4-BE49-F238E27FC236}">
                <a16:creationId xmlns:a16="http://schemas.microsoft.com/office/drawing/2014/main" id="{5054C4CF-C138-C691-4F8C-B755DC6EA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562" y="155325"/>
            <a:ext cx="4225876" cy="63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2FB6C7C-72EC-8D45-E949-627969725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  <p:pic>
        <p:nvPicPr>
          <p:cNvPr id="2052" name="Picture 4" descr="Piret - CLT Buildings - Sinu unistus, meie teostus">
            <a:extLst>
              <a:ext uri="{FF2B5EF4-FFF2-40B4-BE49-F238E27FC236}">
                <a16:creationId xmlns:a16="http://schemas.microsoft.com/office/drawing/2014/main" id="{9B11DE6E-FA58-7A09-0EE5-9EC5C9B94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63" y="3598855"/>
            <a:ext cx="5104184" cy="289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or que não construímos casas no Brasil como os americanos?">
            <a:extLst>
              <a:ext uri="{FF2B5EF4-FFF2-40B4-BE49-F238E27FC236}">
                <a16:creationId xmlns:a16="http://schemas.microsoft.com/office/drawing/2014/main" id="{D6FD29A0-3066-09EA-14D1-AC0162957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" y="4894924"/>
            <a:ext cx="2278679" cy="16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90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7BD45-E8E1-EE22-4596-DC02E2F9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B0638A-DDBD-F538-49D3-8B53D3FAE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Rota do Enxaimel em Pomerode (SC) — Foto: Divulgação ">
            <a:extLst>
              <a:ext uri="{FF2B5EF4-FFF2-40B4-BE49-F238E27FC236}">
                <a16:creationId xmlns:a16="http://schemas.microsoft.com/office/drawing/2014/main" id="{0B5920DB-5A19-D1A6-2D48-0E376AB00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81" y="3277927"/>
            <a:ext cx="6915058" cy="34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ontana Log Homes | Amish Log Builders | Meadowlark Log Homes - Meadowlark  Log Homes">
            <a:extLst>
              <a:ext uri="{FF2B5EF4-FFF2-40B4-BE49-F238E27FC236}">
                <a16:creationId xmlns:a16="http://schemas.microsoft.com/office/drawing/2014/main" id="{9A5F5ADB-1E97-6E7B-5C5F-E8F20AE7C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06" y="216459"/>
            <a:ext cx="7558920" cy="321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ilar | Madeiras Serradas - Ecotrat - Tratamento de Madeiras">
            <a:extLst>
              <a:ext uri="{FF2B5EF4-FFF2-40B4-BE49-F238E27FC236}">
                <a16:creationId xmlns:a16="http://schemas.microsoft.com/office/drawing/2014/main" id="{677E0B8C-22A6-B067-938D-5D9F400E7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00" y="186436"/>
            <a:ext cx="5347796" cy="35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SAS PRÉ-FABRICADAS DE MADEIRA E KIT DE CASAS">
            <a:extLst>
              <a:ext uri="{FF2B5EF4-FFF2-40B4-BE49-F238E27FC236}">
                <a16:creationId xmlns:a16="http://schemas.microsoft.com/office/drawing/2014/main" id="{6A713E8A-E040-6A56-83CB-089442EA4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3" y="3122983"/>
            <a:ext cx="46672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4C68F9E-7C21-50FD-EBEA-E1E57C612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11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DAB31-9B7E-FA5D-0554-8AE4726F2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435" y="204230"/>
            <a:ext cx="10353762" cy="970450"/>
          </a:xfrm>
        </p:spPr>
        <p:txBody>
          <a:bodyPr/>
          <a:lstStyle/>
          <a:p>
            <a:r>
              <a:rPr lang="pt-BR" dirty="0"/>
              <a:t>Tipos de Sistemas Construtivos em Madeira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26A293-5CC2-B694-F9ED-740E1D1BB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📌 </a:t>
            </a:r>
            <a:r>
              <a:rPr lang="pt-BR" b="1" dirty="0"/>
              <a:t>Principais métodos utilizados no Brasil:</a:t>
            </a:r>
          </a:p>
          <a:p>
            <a:br>
              <a:rPr lang="pt-BR" dirty="0"/>
            </a:br>
            <a:r>
              <a:rPr lang="pt-BR" dirty="0"/>
              <a:t>✅ </a:t>
            </a:r>
            <a:r>
              <a:rPr lang="pt-BR" b="1" dirty="0"/>
              <a:t>Wood Frame Plataforma</a:t>
            </a:r>
            <a:r>
              <a:rPr lang="pt-BR" dirty="0"/>
              <a:t> (mais usado atualmente)</a:t>
            </a:r>
            <a:br>
              <a:rPr lang="pt-BR" dirty="0"/>
            </a:br>
            <a:r>
              <a:rPr lang="pt-BR" dirty="0"/>
              <a:t>✅ </a:t>
            </a:r>
            <a:r>
              <a:rPr lang="pt-BR" b="1" dirty="0"/>
              <a:t>Wood Frame Balão</a:t>
            </a:r>
            <a:br>
              <a:rPr lang="pt-BR" dirty="0"/>
            </a:br>
            <a:r>
              <a:rPr lang="pt-BR" dirty="0"/>
              <a:t>✅ </a:t>
            </a:r>
            <a:r>
              <a:rPr lang="pt-BR" b="1" dirty="0"/>
              <a:t>Wood Frame Misto</a:t>
            </a:r>
            <a:br>
              <a:rPr lang="pt-BR" dirty="0"/>
            </a:br>
            <a:r>
              <a:rPr lang="pt-BR" dirty="0"/>
              <a:t>✅ </a:t>
            </a:r>
            <a:r>
              <a:rPr lang="pt-BR" b="1" dirty="0"/>
              <a:t>Wood Frame Modular</a:t>
            </a:r>
            <a:br>
              <a:rPr lang="pt-BR" dirty="0"/>
            </a:br>
            <a:r>
              <a:rPr lang="pt-BR" dirty="0"/>
              <a:t>✅ </a:t>
            </a:r>
            <a:r>
              <a:rPr lang="pt-BR" b="1" dirty="0"/>
              <a:t>Log-Home</a:t>
            </a:r>
            <a:r>
              <a:rPr lang="pt-BR" dirty="0"/>
              <a:t> e </a:t>
            </a:r>
            <a:r>
              <a:rPr lang="pt-BR" b="1" dirty="0"/>
              <a:t>Enxaimel</a:t>
            </a:r>
            <a:br>
              <a:rPr lang="pt-BR" dirty="0"/>
            </a:br>
            <a:r>
              <a:rPr lang="pt-BR" dirty="0"/>
              <a:t>✅ </a:t>
            </a:r>
            <a:r>
              <a:rPr lang="pt-BR" b="1" dirty="0"/>
              <a:t>CLT (Cross </a:t>
            </a:r>
            <a:r>
              <a:rPr lang="pt-BR" b="1" dirty="0" err="1"/>
              <a:t>Laminated</a:t>
            </a:r>
            <a:r>
              <a:rPr lang="pt-BR" b="1" dirty="0"/>
              <a:t> </a:t>
            </a:r>
            <a:r>
              <a:rPr lang="pt-BR" b="1" dirty="0" err="1"/>
              <a:t>Timber</a:t>
            </a:r>
            <a:r>
              <a:rPr lang="pt-BR" b="1" dirty="0"/>
              <a:t>)</a:t>
            </a:r>
            <a:br>
              <a:rPr lang="pt-BR" dirty="0"/>
            </a:br>
            <a:r>
              <a:rPr lang="pt-BR" dirty="0"/>
              <a:t>✅ </a:t>
            </a:r>
            <a:r>
              <a:rPr lang="pt-BR" b="1" dirty="0"/>
              <a:t>Pilar-Viga e Tábua e Mata-Junta</a:t>
            </a:r>
            <a:endParaRPr lang="pt-BR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58FBCB6-1358-661D-1C78-CE8FBB93F62F}"/>
              </a:ext>
            </a:extLst>
          </p:cNvPr>
          <p:cNvSpPr/>
          <p:nvPr/>
        </p:nvSpPr>
        <p:spPr>
          <a:xfrm>
            <a:off x="1342421" y="2477773"/>
            <a:ext cx="6284064" cy="128405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372B1FB4-7576-83A2-C5B4-BDD4C967BCCB}"/>
              </a:ext>
            </a:extLst>
          </p:cNvPr>
          <p:cNvSpPr/>
          <p:nvPr/>
        </p:nvSpPr>
        <p:spPr>
          <a:xfrm>
            <a:off x="7626485" y="2869660"/>
            <a:ext cx="875489" cy="5593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D12B2B2-9D34-1E43-888E-EEA62F6E1E6C}"/>
              </a:ext>
            </a:extLst>
          </p:cNvPr>
          <p:cNvSpPr txBox="1"/>
          <p:nvPr/>
        </p:nvSpPr>
        <p:spPr>
          <a:xfrm>
            <a:off x="8613233" y="2964664"/>
            <a:ext cx="3126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Sistemas Construtivos Industrializados</a:t>
            </a:r>
          </a:p>
          <a:p>
            <a:pPr algn="ctr"/>
            <a:r>
              <a:rPr lang="pt-BR" b="1" dirty="0"/>
              <a:t>(Entramado Leve)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A43EC21-DA87-9DF8-0CCB-E570A2B78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3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Balloon-Frame Remodel - Fine Homebuilding">
            <a:extLst>
              <a:ext uri="{FF2B5EF4-FFF2-40B4-BE49-F238E27FC236}">
                <a16:creationId xmlns:a16="http://schemas.microsoft.com/office/drawing/2014/main" id="{AD4E9825-C468-07B7-4629-3C54FE32C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10" y="4023475"/>
            <a:ext cx="4601994" cy="25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4 Spotlight: The History of Stick Framing | A4 Architecture + Planning,  Inc. | Newport, RI">
            <a:extLst>
              <a:ext uri="{FF2B5EF4-FFF2-40B4-BE49-F238E27FC236}">
                <a16:creationId xmlns:a16="http://schemas.microsoft.com/office/drawing/2014/main" id="{7782779D-677E-D625-ABC2-6240869CE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83" y="176164"/>
            <a:ext cx="4979140" cy="37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alloon frame construction - Google Search">
            <a:extLst>
              <a:ext uri="{FF2B5EF4-FFF2-40B4-BE49-F238E27FC236}">
                <a16:creationId xmlns:a16="http://schemas.microsoft.com/office/drawing/2014/main" id="{76ADC09F-F5DE-2964-8DB9-CC660D9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5" y="176163"/>
            <a:ext cx="5487625" cy="613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9E709BF9-9165-E4F9-5B3A-4B5D8056D3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5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29A66-2B89-4A62-AA8A-44B51F9E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Wood frame: sala de aula da Unesp, em Itapeva (SP)">
            <a:extLst>
              <a:ext uri="{FF2B5EF4-FFF2-40B4-BE49-F238E27FC236}">
                <a16:creationId xmlns:a16="http://schemas.microsoft.com/office/drawing/2014/main" id="{71D68562-5BDB-0799-0E34-583FD0802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58" y="4048696"/>
            <a:ext cx="4015067" cy="256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alas de aula de madeira da Unesp em Itapeva completam 15 anos - Notícias -  Unesp - Instituto de Ciências e Engenharia - Câmpus de Itapeva">
            <a:extLst>
              <a:ext uri="{FF2B5EF4-FFF2-40B4-BE49-F238E27FC236}">
                <a16:creationId xmlns:a16="http://schemas.microsoft.com/office/drawing/2014/main" id="{98285ED6-3F5A-6921-C6F4-4FF802DF09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00" y="135495"/>
            <a:ext cx="5024033" cy="376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F95DD39-6E35-BF20-6728-7F150784A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76" y="135495"/>
            <a:ext cx="5024033" cy="376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2C1B8FA-7D49-CEB9-1608-FA54882A7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9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3202336-F54A-C114-3763-F672F822A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09" y="128442"/>
            <a:ext cx="9318629" cy="61069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C4D9276-5083-5770-6183-7F5DFA153761}"/>
              </a:ext>
            </a:extLst>
          </p:cNvPr>
          <p:cNvSpPr txBox="1"/>
          <p:nvPr/>
        </p:nvSpPr>
        <p:spPr>
          <a:xfrm>
            <a:off x="4934354" y="6347255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De Araujo et al, 2016.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6AC99C8-D08E-B374-B932-C981F0B04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32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B0434A-E006-C8EA-1F23-1896627D2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673" y="347021"/>
            <a:ext cx="10428367" cy="554582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E2C29D4-7A32-5056-8FD4-FBC00FF31D06}"/>
              </a:ext>
            </a:extLst>
          </p:cNvPr>
          <p:cNvSpPr txBox="1"/>
          <p:nvPr/>
        </p:nvSpPr>
        <p:spPr>
          <a:xfrm>
            <a:off x="4817623" y="6328002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De Araujo et al, 2016.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0AD142D-8F84-D781-013B-D09A7B2EB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62" y="347021"/>
            <a:ext cx="1198324" cy="6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45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TM04033929[[fn=Ardósia]]</Template>
  <TotalTime>362</TotalTime>
  <Words>781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Calisto MT</vt:lpstr>
      <vt:lpstr>Source Sans Pro</vt:lpstr>
      <vt:lpstr>Wingdings 2</vt:lpstr>
      <vt:lpstr>Ardósia</vt:lpstr>
      <vt:lpstr>Introdução ao Sistema Wood Frame e o Mercado</vt:lpstr>
      <vt:lpstr>Apresentação do PowerPoint</vt:lpstr>
      <vt:lpstr>Apresentação do PowerPoint</vt:lpstr>
      <vt:lpstr>Apresentação do PowerPoint</vt:lpstr>
      <vt:lpstr>Tipos de Sistemas Construtivos em Madeira</vt:lpstr>
      <vt:lpstr>Apresentação do PowerPoint</vt:lpstr>
      <vt:lpstr>Apresentação do PowerPoint</vt:lpstr>
      <vt:lpstr>Apresentação do PowerPoint</vt:lpstr>
      <vt:lpstr>Apresentação do PowerPoint</vt:lpstr>
      <vt:lpstr>Sistema Wood Frame</vt:lpstr>
      <vt:lpstr>Sistema Wood Frame no Brasil</vt:lpstr>
      <vt:lpstr>PERGUNTA:</vt:lpstr>
      <vt:lpstr>2 Andares: para a maioria das construções residenciais e comerciais. </vt:lpstr>
      <vt:lpstr>🛠 O que é Wood Frame? – Sistema construtivo normatizado</vt:lpstr>
      <vt:lpstr>FSC (Forest Stewardship Council)</vt:lpstr>
      <vt:lpstr>Apresentação do PowerPoint</vt:lpstr>
      <vt:lpstr>Comparação da Eficiência Energética</vt:lpstr>
      <vt:lpstr>Apresentação do PowerPoint</vt:lpstr>
      <vt:lpstr>Apresentação do PowerPoint</vt:lpstr>
      <vt:lpstr>Oportunidades no mercado de construção leve</vt:lpstr>
      <vt:lpstr>BRINDE (PRÓXIMA AULA)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Paulo Kulik Lapenna</dc:creator>
  <cp:lastModifiedBy>João Paulo Kulik Lapenna</cp:lastModifiedBy>
  <cp:revision>8</cp:revision>
  <dcterms:created xsi:type="dcterms:W3CDTF">2025-02-26T17:22:16Z</dcterms:created>
  <dcterms:modified xsi:type="dcterms:W3CDTF">2025-03-19T17:15:57Z</dcterms:modified>
</cp:coreProperties>
</file>