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276" r:id="rId3"/>
    <p:sldId id="277" r:id="rId4"/>
    <p:sldId id="257" r:id="rId5"/>
    <p:sldId id="285" r:id="rId6"/>
    <p:sldId id="280" r:id="rId7"/>
    <p:sldId id="263" r:id="rId8"/>
    <p:sldId id="266" r:id="rId9"/>
    <p:sldId id="267" r:id="rId10"/>
    <p:sldId id="258" r:id="rId11"/>
    <p:sldId id="279" r:id="rId12"/>
    <p:sldId id="283" r:id="rId13"/>
    <p:sldId id="282" r:id="rId14"/>
    <p:sldId id="274" r:id="rId15"/>
    <p:sldId id="259" r:id="rId16"/>
    <p:sldId id="260" r:id="rId17"/>
    <p:sldId id="278" r:id="rId18"/>
    <p:sldId id="268" r:id="rId19"/>
    <p:sldId id="261" r:id="rId20"/>
    <p:sldId id="269" r:id="rId21"/>
    <p:sldId id="271" r:id="rId22"/>
    <p:sldId id="270" r:id="rId23"/>
    <p:sldId id="272" r:id="rId24"/>
    <p:sldId id="273" r:id="rId25"/>
    <p:sldId id="262" r:id="rId26"/>
    <p:sldId id="281" r:id="rId27"/>
    <p:sldId id="275" r:id="rId28"/>
  </p:sldIdLst>
  <p:sldSz cx="14630400" cy="8229600"/>
  <p:notesSz cx="8229600" cy="14630400"/>
  <p:embeddedFontLst>
    <p:embeddedFont>
      <p:font typeface="Prata" panose="020B0604020202020204" charset="0"/>
      <p:regular r:id="rId30"/>
    </p:embeddedFont>
    <p:embeddedFont>
      <p:font typeface="Raleway" pitchFamily="2" charset="0"/>
      <p:regular r:id="rId31"/>
      <p:bold r:id="rId32"/>
      <p:italic r:id="rId33"/>
      <p:boldItalic r:id="rId34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341" autoAdjust="0"/>
    <p:restoredTop sz="94610"/>
  </p:normalViewPr>
  <p:slideViewPr>
    <p:cSldViewPr snapToGrid="0" snapToObjects="1">
      <p:cViewPr varScale="1">
        <p:scale>
          <a:sx n="70" d="100"/>
          <a:sy n="70" d="100"/>
        </p:scale>
        <p:origin x="341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1.3369" units="1/cm"/>
          <inkml:channelProperty channel="Y" name="resolution" value="56.25" units="1/cm"/>
          <inkml:channelProperty channel="T" name="resolution" value="1" units="1/dev"/>
        </inkml:channelProperties>
      </inkml:inkSource>
      <inkml:timestamp xml:id="ts0" timeString="2025-03-12T23:12:51.24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24553 4720 0,'0'0'0,"21"106"31,-21-21-31,0 63 16,0 169 0,-105 43-1,-44 21 1,65-148-16,20-85 15,-20 0-15,-22-21 16,42-21-16,-190 85 16,-21-43-1,64-64 1,105-41 0,-21-1-1,-43-21 1,-63 22-1,43 41 17,105-41-32,1-22 15,41-21-15,22 21 16,-21 0-16,21-21 16,-170 64-1,43-22 1,-64 0-1,85 1 1,106-43 0,0 0-1,-43 0 1,43 0 0,-42 21-1,21 21 1,20-42-1,1 21 1</inkml:trace>
  <inkml:trace contextRef="#ctx0" brushRef="#br0" timeOffset="501.56">21188 8170 0,'0'-21'31,"-21"-42"-15,0-1-1,-22 1 1,1-43 0,-1 21-1,43 64 1,0-21-16,-21 42 15,0-64 1,0 43 0,21 0-1,42 42 79,-42 21-78</inkml:trace>
  <inkml:trace contextRef="#ctx0" brushRef="#br0" timeOffset="1221.44">21251 8107 0,'0'63'15,"0"-126"-15,0 169 16,0-85-16,0 0 16,0 0-1,0 0 1,-127 22 0,-63-1-1,42-21 1,63-21-1,22 0 1,-1 0 0,0-42 15,43-1 0,0 22-15,0 21-1,0-21 17,42 0-1,64-43-15,-43 1-16,22-1 15,-22-20-15,-21 20 16,-21 43-16,21-21 15,0 21-15,22-22 16,-43 22 0,42-21-1,-21-22 17,43 1-17,-43 63 1</inkml:trace>
  <inkml:trace contextRef="#ctx0" brushRef="#br0" timeOffset="49688.6">17801 12213 0,'0'0'0,"677"0"32,-444 0-17,275 0 1,-275 0-16,-21 0 15,190 0 1,-338 0 0,-22 0 15,21 0-15,1-21-1,-43 21-15,43-21 16,-43 21-1,0 0 17,-42 0 15</inkml:trace>
  <inkml:trace contextRef="#ctx0" brushRef="#br0" timeOffset="51336.71">17780 12594 0,'0'0'0,"0"-106"16,21 22-1,-21 62-15,43-126 16,-43 64 0,0-43-1,0 42 1,0 0 0,0-42-1,0 85 1,0 0-1,0 63 79,0 127-78,0-42-16,0 0 15,0 211 1,0-126 0,-43 147 15,22-253 0,21-64 0,-21 22 1,0-43-1,-43-22 31,43-41-46,-127-212 15,84 211 1,-84-20-1,106 41-16,-22-20 1,43 20 31,21-84-31,21 85-16,0 21 15,107-170 16,-65 43-15,-42 148 0,21-42 15,22 21 0,148 0 0,-149 21-31,-20 0 32,-1-22 15</inkml:trace>
  <inkml:trace contextRef="#ctx0" brushRef="#br0" timeOffset="65086.41">19473 16044 0,'0'0'0,"43"0"47,-1 0-47,170-42 31,20-22-15,-147 43-16,63 0 31,-105 21-31,147-42 31,-126 21-15,84-22-1,64-41 17,42-43-1,-149 42 0,-62 43-15,-1 20-1,-42 1 1,21 0-16,-21 0 16,21-21-16,22-43 15,-43 21 1,21-41 15,42-107 0,-63 170-15,0-1-16,0-20 31,0-85 0,0 105-31,0 22 16,-21-106 0,21 106-1,-21-64 1,0 43 0,0 21-1,0-22 1,-1 1 15,-62-42-15,62 20-1,-20 22 1,0-1 0,0-20 15,-1-1-16,-20-20 1,20 20 0,22 43-16,0 0 15,-42-21 17,-22-22-17,21 22 1,1-22-1,21 43 1</inkml:trace>
  <inkml:trace contextRef="#ctx0" brushRef="#br0" timeOffset="65680.35">20489 13631 0,'0'0'0,"43"-21"15,-1-85 1,64-63 15,84-148 16,-84 168-31,-85 128-1,22-42 17</inkml:trace>
  <inkml:trace contextRef="#ctx0" brushRef="#br0" timeOffset="66584.89">20426 13758 0,'-42'-42'16,"84"84"-16,-106-126 0,1-1 16,-43-106 15,64 149-15,-1-85-1,22 85 1,-21-64-1,42 43 17,0 41 15,0-20-1,21 42-30,402-148 15,-190 42 1,-148 85-32,317-85 46,-275 64-30,-106 21 0,64-1 15</inkml:trace>
  <inkml:trace contextRef="#ctx0" brushRef="#br0" timeOffset="85474.43">20405 16066 0,'0'0'0,"21"21"16,21 84-1,-21 86 17,-21 126-1,0-168-31,-63 549 31,-1-529-15,-126 467-1,105-404 1,-190 424 0,190-465-1,-20 42-15,-213 338 32,-63 22-1,85-318 0,-170-169 0,21-85 1,403-21-32,0 0 31</inkml:trace>
  <inkml:trace contextRef="#ctx0" brushRef="#br0" timeOffset="85861.69">17526 21230 0,'-21'-21'31,"42"42"-31,-85-63 0,22-43 47,-21-126-32,20 105 1,22 84 0,21 1-16,-42-84 31,21 20 0,21-42 16,0 85-47,0-22 16,0 22-16,0 20 47</inkml:trace>
  <inkml:trace contextRef="#ctx0" brushRef="#br0" timeOffset="87474.2">16997 20553 0,'42'0'62,"1"-21"-62,-22-1 16,84-41 15,-20-22 1,21 22-17,-85 42 1,0-1-16,-63 22 109,21 22-93,-43-1-1,-20 42 1,62-41 0,-41-1-1,63 0 1,-63 0 15,20-21 0,22 0-15,-43 42 0,-41-42 15,84 0-15,-1 0-1,-20 0 32,42-42 62,0 0-93,0-64 15,0 85-31,42-191 32,-42 191-32,43-85 31,-22 21 16,21 64-16,-42 0 0,42 21 0,22 0 1,42 21-1,-43 0-15,43 43 15,-63-22-16,41 22 32,-20-22-15,-22-21-1,-21-21 0,0 64 0</inkml:trace>
  <inkml:trace contextRef="#ctx0" brushRef="#br0" timeOffset="199650.04">5567 20870 0,'0'0'0,"169"0"15,-42 22 1,487 62 15,0-84 0,-170 0 1,234 0-1</inkml:trace>
  <inkml:trace contextRef="#ctx0" brushRef="#br0" timeOffset="201593.31">9165 20976 0,'127'0'0,"-254"0"16,360 0-16,-43-21 31,-20-42-15,-128 63-1,106-64 17,-126 64-32,62-21 15,1 0 1,105-64 15,22-42 0,63-63 1,-211 126-1,-22 43-31,64-22 47,-106 22-47,84-21 15,-41 0 1,20-22 15,-20 22-31,62-106 31,-20-1 1,-64 86-32,1 21 15,-22-43 1,0 43 0,0-22-1,0 43 1,-22-21-16,-62-43 15,20 43-15,-20-22 16,-107-20 0,85 41-1,-465-105 17,-382-43-1,297 86 0,550 105-31,-211 0 31,-234 0 1,340 0-1,126 0-16,-190 0 1,233 0 0,-424 84 15,127 65 0,297-128-31,21-21 31,-1 42 1,22 43-17,-42-43 1,0 43 0,42-1 15,-64 43-16,64-105-15,-21 41 16,21-21-16,-21 43 16,21-64-16,-21 85 15,21-64 1,-43 43 0,22 21-1,0-22 1,21-20-1,-21 42 1,21-64 0,0 0-1,0 1 1,0-22 0,0 0-16,0 43 31,0-1-16,21-21 1,43 22 0,42-22-1,-22 1 1,22-1 0,84 21-1,43-20 1,0 20-1,-169-63-15,63 22 16,21-1 0,-21 0-1,85 0 1,20-21 15,-105 0-15,-63 0-1,20 0 1,43 0 0,22 0-1,-65 0 1,22 0-16,-21 0 16,-22 0-16,86 0 15,-23 42 1,-41-42-1,-21 0 1,41 0 0,149 43-1,-63-22 17,-22-21-17,-126 0-15,-1 0 16,43 0-1,-64 0-15,21 0 16,-21 0-16,22 0 16,-22 0-1,0-21 63</inkml:trace>
  <inkml:trace contextRef="#ctx0" brushRef="#br0" timeOffset="-113590.83">12785 21294 0,'0'0'0,"148"0"32,-21 0-32,1566 0 31,-380 0 0,-234 0-15,-613 0-16,380-148 15,-719 105 1,-63 22-16,-64 0 31,42 0-31,43-127 32,-43 63-32,1-42 15,-22-85 1,-85-126-1,-63-1 1,43 212-16,20 42 16,0-42-16,-126-63 15,-128 42 1,-84 20 0,-84 23-1,-192 62 16,-211 128 1,-148 84-1,889-169-31,-233 64 31,296-64-15,-232 0-1,126 0 1,-275 21 15,361 0 1,-276 127-1,-43-21 0,297-84-31,-21 20 16,127-42-1,0-21 1,-22 43 15,43-22-15,-21 42-1,21 1 1,0 42 0,21-22-16,22 1 15,-1-21-15,85 105 16,-21-63 0,21-22-1,-21 1 1,-21-43-1,20 64 1,-20 21 0,0 42-1,-1-63 1,1 21 15,0-21-15,-64-106-16,21 21 15,0 1-15,-20 20 16,-1-42 0,0 0-1,43 0 1,-43 0 0,0 0-1,21 0 1</inkml:trace>
  <inkml:trace contextRef="#ctx0" brushRef="#br0" timeOffset="-112689.18">12382 20743 0,'43'-21'16,"105"-85"-1,191-317 17,-212 275-17,127-127 1,-21 63 0,-128 85-1,-62 85 1,-1-1-1</inkml:trace>
  <inkml:trace contextRef="#ctx0" brushRef="#br0" timeOffset="-112136.43">14647 20722 0,'-127'-42'31,"-63"-43"-15,-445-169-1,190 64 16,-84-22-15,275 106-16,21 0 16,43 22-16</inkml:trace>
  <inkml:trace contextRef="#ctx0" brushRef="#br0" timeOffset="-112053.74">11896 19494 0,'-43'-21'16,"86"42"-16,-107-63 31,64 21-31</inkml:trace>
  <inkml:trace contextRef="#ctx0" brushRef="#br0" timeOffset="-111418.25">7451 13568 0,'0'0'0,"169"-106"16,0-42-1,572-593 1,-445 402-16</inkml:trace>
  <inkml:trace contextRef="#ctx0" brushRef="#br0" timeOffset="-111299.54">9356 11557 0,'190'-233'16,"-380"466"-16,719-826 16,-169 318-1,-85 127 1,-169 106 0,-85 21-1</inkml:trace>
  <inkml:trace contextRef="#ctx0" brushRef="#br0" timeOffset="-110727.49">8043 10837 0,'0'0'15,"64"106"1,105 212-1,170 105 1,0 0 0,-191-211-16,21-64 15,-21 0-15,64-21 16,-22 21-16,297 170 16,42 21-1,-254-128 1,-211-168-1,-64-86 48</inkml:trace>
  <inkml:trace contextRef="#ctx0" brushRef="#br0" timeOffset="-98877.46">12467 20659 0,'0'0'0,"0"21"31,212 42-16,507 43 17,-316-85-1,-86-84 0,-275 63-15,64-43-1,-63 1 1,62-64 0</inkml:trace>
  <inkml:trace contextRef="#ctx0" brushRef="#br0" timeOffset="-98774.66">14520 20341 0,'0'0'0,"22"-42"16,-22-22-16,0-232 31,-149 0 0</inkml:trace>
  <inkml:trace contextRef="#ctx0" brushRef="#br0" timeOffset="-98121.42">14330 19558 0,'-64'0'32,"128"0"-32,-360 42 31,190 1 0,63-22 0,-41 21 1,41-21-17,1 22 1,0-22-1,-43 0 1,43 21 0,21-20-16,-22 20 15,-20 21 1,63 1 0,-22-22-1,22 1 1,-21 20-1,21 22 17,0-1-17,0-20 1,0-43-16,0 21 16,43 64-1,-1-63 1,64 41-1,-64-63 1,0-21 0,86 0-1,-23-63 1,22-22 0,-63 64-1,-22-21 1,-42-22-1,0-42 17,0 43-32,0-1 0</inkml:trace>
  <inkml:trace contextRef="#ctx0" brushRef="#br0" timeOffset="-96765.73">13864 19812 0,'42'0'0,"-84"0"15,21 0 1,-21 0-16,-43 0 16,0 0-1,-84 42 1,42 1 0,106-22-16,-21-21 15,-22 21 1,22 42-1,-22-41 1,43 20 0,-21-21-1,21 43 1,21 41 0,0 1-1,21-42 1,0-1-1,21-20 1,-21-22-16,43-21 31,-1 0-15,1-21 0,20-1-1,1-41 16,0-22-15,-22-21 0,-20-63-1,-22 21 1,-21-21 0,0 105-16,0-20 15,-21-1-15,-43 0 16,1 22-1,-22 42 1,-21 21 0,22 21-1,-22 42 1,0-21 0,85 64 15,0-63-16,21-22 1,0 21-16,0-21 16,0 43-16,21-22 15,42 43 1,-42-64 0,0-21-1,22 0 1,42 0 15,-64 0-15,21-127 15,-42-106 0,-21 148-15,-106 1-1,84 84 1,-20 0 0,-22 0-1,22 63 1,-22 43 0,22-42-1,42-22-15,-1 0 16,-62 107-1,62-65 1,22-42-16,0 86 16,0-86-1,0-21 17,0 21-17,106 64 1,-21-63-1,-64-43 17,21 0-17,-20 0-15,-1-43 16,21 1-16,-21-106 16,1-43-1,-22-21 1,0 1-1,-43 42 1</inkml:trace>
  <inkml:trace contextRef="#ctx0" brushRef="#br0" timeOffset="-96483.15">12679 19579 0,'0'85'16,"0"-170"-16,0 276 16,0-149-1,42-148 63,-21 22-62,-21-107 15,0 128-31</inkml:trace>
  <inkml:trace contextRef="#ctx0" brushRef="#br0" timeOffset="-86302.87">26966 4551 0,'22'0'15,"-1"0"48,0 0-47,0-21-1,0 21 1,0-22-1,-21 1 1,21 21 15,1 0 1,-1 0-1,0 0 31,0 0-46,0-21-16,1 21 62,-1 0-46,0 0 0,0 0-1,0-21 17,0 21-17,0 0 1,1 0-1,20 0 1,-21 0 0,0 0-1,1 0 1,-1 0-16,0 0 31,0 0-31,0 0 16,43 0-1,-22 0 1,0 0 15,1 0-15,20-21 31,-42 21-32,0 0 1,1 0 15,-1 0-15,21 0 0,64 0-1,0 0 1,-43 0-1,-20 0 1,-22 0 15,106 0-15,106 0 0,-22 0-16,43 0 15,21 21-15,22 42 16,-86-41-16,86-22 15,-170 0 1,-43 0 0,-62 0-1,62 0 1,64 0 0,1 0-1,20 0 1,-84 0-1,-22 0 17,-42 0-32,64 0 31,-43 0-15,-20 0 30,-1 0-30</inkml:trace>
  <inkml:trace contextRef="#ctx0" brushRef="#br0" timeOffset="-81162.27">5567 8488 0,'0'0'0,"21"63"16,85 86-1,-64-107 1,170 127 0,-170-126-1,149 62 1,-86-41-1,44 21 1,20-43 0,-63 0 15,21 0-15,42 1-1,1 42 1,-1-43-1,-106-21-15,1 0 16,105-21 0,-84 0-1,-1 0-15,128 0 16,0 0 0,-22 0-1,-105 0 1,-22 0 15,-20 0-31,20 0 0,64-21 16,22-21-1,-44-1 17,-41 22-32,-43 21 15,0-21-15,43-21 16,41-43-1,1-21 1,64 0 0,-43 43-1,-64 21 1,-42-22 0,43-21-1,-1-20 1,1-1-1,-22 21 1,-21 43 0,22-1-16,-43 1 15,21 21 1,0-43 0,-21 1-1,0-22 1,-21-84-1,-43-1 1,1-20 0,-22-64-1,-21 64 1,-21-1 0,43 106-16,-1 1 15,0 20-15,-169-20 16,-106-22-1,22 0 17,-22 42-17,21 1 1,106-1 0,107 64-1,-23 0 1,-20 0-1,21 0-15,0 0 16,-22 0-16,22 0 16,42 0-16,-84 0 15,42 43 1,21-1 0,0 0-1,63 1 1,-63-1-1,-84 64 17,-22-21-17,84-22 1,128-21-16,0-21 16,0-21-1,-21 64 1,21 21-1,-1 20 1,-20 44 0,0-44-1,42-41 1,0 0 0,0-22-1,0 85 1,21-42 15,-21-1-15,21 1-16,0 21 15,22-1 1,-22-62 0,0-1-1,21 43 1,-21-1-1,0-62 1,22 62 0,-22-20-1,43-1 1,-43-42 0,-21 1-16</inkml:trace>
  <inkml:trace contextRef="#ctx0" brushRef="#br0" timeOffset="-77598.87">6032 16912 0,'43'0'47,"84"0"-31,-21 0-1,169 21 1,-169 0-16,-1 1 15,23-1-15,126 21 16,-43-21 0,-42-21-1,-41 0 1,-86 0 0,0 0-1,43 0 1,84 0-1,-63 0 1,-21 0 0,-43 0-1,43 0 1,-1 0-16,22 0 16,212-42-1,-191 0 1,-85 20-1,43 1 1,63-21 0,0 0-1,-63-1 1,-22 1 0,1 42-1,-1 0 1,1-21-16,-43 0 15,63-1 1,-20 1 31,21-21-31,-22 21-1,-21-21 32,22-22-31,0-21-1,-22 43-15,-21 0 16,-21 20-16,21-41 16,0-1-1,0 1 1,1 0-1,-22 41 17,0 1-17,0-21-15,21-22 16,-21 22 0,21 0-16,-21 21 46,-21-64-30,0 21 0,-43-20-1,43 41 1,-64 1 0,-84 21-1,42 0 1,-106-22 15,0 1-15,-63-21-1,148 41-15,0 1 16,42 0-16,0 0 16,-21-22-1,106 43 1,-64 0-1,0 0 1,-42 0 0,43 0-1,-22 0 1,-21 0 0,-21 0-1,106 0 1,-22 0-16,0 0 15,1 0 1,-43 0 0,-42 0-1,85 0 1,20 0 0,1 0-1,-22 0 16,22 22-31,0-22 16,-128 42 0,128-42-1,21 0-15,0 21 47,-22-21-16,-20 43-15,-43 20 0,64-42-1,-1 21 1,1-20 0,21-22-1,0 21 1,-1 0-16,1 0 15,-42 43 1,21-43 15,-1 21-15,1-21 0,21 0 15,-1 1-16,-20 41 1,0 22 0,21-43-16,0-42 15,21 42 1,-22-20 0,22-1 77,0 0 17,-21 21-79,21-20 0,0 41-15,0-42-16,0 43 31,0-43 16,0 0-16,0 0 0,0 0-15,0 0 0,0 1-1,0-1 48</inkml:trace>
  <inkml:trace contextRef="#ctx0" brushRef="#br0" timeOffset="-66411.43">28977 8784 0,'0'0'0,"85"-21"31,-64 21-15,21 0-1,-21 0 17,1 0-17,-1 0 1,21 0 0,1 42-1,20 22 1,-42-22-16,21 22 15,1-1 1,-1 1 0,-21-43-16,-21 0 15,0 0-15,0 22 16,0 20 0,0 64-1,-63 42 1,-22-42 15,22 0-15,-22-42-1,43-85 1,-22 21 0,-20 0-1,-22 1 1,63-22-1,1 0 1,63 0 62,191 0-47,42 0 1,-127 42-32,84 85 31,-189-64-31,41 22 31,22 106-15,-85-86-1,0-20 1,0 21 0,-42 21-1,-43 0 1,21-64 0,22-20-16,-127 41 31,105-62-16,-126-22 1,-64 0 0,63 0-1,106 0 1,43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3332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44832" y="2123449"/>
            <a:ext cx="11328041" cy="2194561"/>
          </a:xfrm>
        </p:spPr>
        <p:txBody>
          <a:bodyPr anchor="b">
            <a:normAutofit/>
          </a:bodyPr>
          <a:lstStyle>
            <a:lvl1pPr algn="ctr">
              <a:defRPr sz="648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44832" y="4318008"/>
            <a:ext cx="11328041" cy="1259840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70781-50BF-4CE7-A3BC-92E6B6E0B0A9}" type="datetimeFigureOut">
              <a:rPr lang="pt-BR" smtClean="0"/>
              <a:t>12/03/2025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6CBC1-2608-4810-8D2C-92FFC20B283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8713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70781-50BF-4CE7-A3BC-92E6B6E0B0A9}" type="datetimeFigureOut">
              <a:rPr lang="pt-BR" smtClean="0"/>
              <a:t>12/03/2025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6CBC1-2608-4810-8D2C-92FFC20B283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4963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6.png"/><Relationship Id="rId4" Type="http://schemas.openxmlformats.org/officeDocument/2006/relationships/image" Target="../media/image32.png"/><Relationship Id="rId9" Type="http://schemas.openxmlformats.org/officeDocument/2006/relationships/customXml" Target="../ink/ink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845630" y="435098"/>
            <a:ext cx="8673196" cy="26579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32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Introdução</a:t>
            </a:r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 a Sistemas </a:t>
            </a:r>
            <a:r>
              <a:rPr lang="en-US" sz="32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Construtivos</a:t>
            </a:r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 </a:t>
            </a:r>
            <a:r>
              <a:rPr lang="en-US" sz="32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Leves</a:t>
            </a:r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:</a:t>
            </a:r>
          </a:p>
          <a:p>
            <a:pPr marL="0" indent="0" algn="ctr">
              <a:lnSpc>
                <a:spcPts val="5550"/>
              </a:lnSpc>
              <a:buNone/>
            </a:pPr>
            <a:endParaRPr lang="en-US" sz="4400" dirty="0">
              <a:solidFill>
                <a:schemeClr val="accent4">
                  <a:lumMod val="60000"/>
                  <a:lumOff val="40000"/>
                </a:schemeClr>
              </a:solidFill>
              <a:latin typeface="Prata" pitchFamily="34" charset="0"/>
              <a:ea typeface="Prata" pitchFamily="34" charset="-122"/>
              <a:cs typeface="Prata" pitchFamily="34" charset="-120"/>
            </a:endParaRPr>
          </a:p>
          <a:p>
            <a:pPr marL="0" indent="0" algn="ctr">
              <a:lnSpc>
                <a:spcPts val="5550"/>
              </a:lnSpc>
              <a:buNone/>
            </a:pPr>
            <a:r>
              <a:rPr lang="en-US" sz="440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Light Steel Frame e Drywall: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7CC8497F-C59F-348C-9F93-D195116E8A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1" y="3093061"/>
            <a:ext cx="9144000" cy="513653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521647" y="412807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O Que é Drywall?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521647" y="1488044"/>
            <a:ext cx="510302" cy="510302"/>
          </a:xfrm>
          <a:prstGeom prst="roundRect">
            <a:avLst>
              <a:gd name="adj" fmla="val 6667"/>
            </a:avLst>
          </a:prstGeom>
          <a:solidFill>
            <a:srgbClr val="3A3B3C"/>
          </a:solidFill>
          <a:ln/>
        </p:spPr>
      </p:sp>
      <p:sp>
        <p:nvSpPr>
          <p:cNvPr id="5" name="Text 2"/>
          <p:cNvSpPr/>
          <p:nvPr/>
        </p:nvSpPr>
        <p:spPr>
          <a:xfrm>
            <a:off x="718100" y="1573055"/>
            <a:ext cx="117396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1258763" y="148804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Definição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258763" y="1978463"/>
            <a:ext cx="292774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Drywall é gesso acartonado revestido com papel cartão.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4413324" y="1488044"/>
            <a:ext cx="510302" cy="510302"/>
          </a:xfrm>
          <a:prstGeom prst="roundRect">
            <a:avLst>
              <a:gd name="adj" fmla="val 6667"/>
            </a:avLst>
          </a:prstGeom>
          <a:solidFill>
            <a:srgbClr val="3A3B3C"/>
          </a:solidFill>
          <a:ln/>
        </p:spPr>
      </p:sp>
      <p:sp>
        <p:nvSpPr>
          <p:cNvPr id="9" name="Text 6"/>
          <p:cNvSpPr/>
          <p:nvPr/>
        </p:nvSpPr>
        <p:spPr>
          <a:xfrm>
            <a:off x="4564176" y="1573055"/>
            <a:ext cx="208598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2</a:t>
            </a:r>
            <a:endParaRPr lang="en-US" sz="2650" dirty="0"/>
          </a:p>
        </p:txBody>
      </p:sp>
      <p:sp>
        <p:nvSpPr>
          <p:cNvPr id="10" name="Text 7"/>
          <p:cNvSpPr/>
          <p:nvPr/>
        </p:nvSpPr>
        <p:spPr>
          <a:xfrm>
            <a:off x="5150440" y="148804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Aplicações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4387453" y="2194561"/>
            <a:ext cx="2927747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É fixado em estruturas de metal (LSF) </a:t>
            </a:r>
            <a:r>
              <a:rPr lang="en-US" sz="1750" dirty="0" err="1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ou</a:t>
            </a: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madeira(</a:t>
            </a:r>
            <a:r>
              <a:rPr lang="en-US" sz="1750" dirty="0" err="1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woodframe</a:t>
            </a: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). Usado em paredes internas, forros e revestimentos.</a:t>
            </a:r>
            <a:endParaRPr lang="en-US" sz="1750" dirty="0"/>
          </a:p>
        </p:txBody>
      </p:sp>
      <p:sp>
        <p:nvSpPr>
          <p:cNvPr id="12" name="Shape 9"/>
          <p:cNvSpPr/>
          <p:nvPr/>
        </p:nvSpPr>
        <p:spPr>
          <a:xfrm>
            <a:off x="521647" y="3912038"/>
            <a:ext cx="510302" cy="510302"/>
          </a:xfrm>
          <a:prstGeom prst="roundRect">
            <a:avLst>
              <a:gd name="adj" fmla="val 6667"/>
            </a:avLst>
          </a:prstGeom>
          <a:solidFill>
            <a:srgbClr val="3A3B3C"/>
          </a:solidFill>
          <a:ln/>
        </p:spPr>
      </p:sp>
      <p:sp>
        <p:nvSpPr>
          <p:cNvPr id="13" name="Text 10"/>
          <p:cNvSpPr/>
          <p:nvPr/>
        </p:nvSpPr>
        <p:spPr>
          <a:xfrm>
            <a:off x="671308" y="3997048"/>
            <a:ext cx="210979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3</a:t>
            </a:r>
            <a:endParaRPr lang="en-US" sz="2650" dirty="0"/>
          </a:p>
        </p:txBody>
      </p:sp>
      <p:sp>
        <p:nvSpPr>
          <p:cNvPr id="14" name="Text 11"/>
          <p:cNvSpPr/>
          <p:nvPr/>
        </p:nvSpPr>
        <p:spPr>
          <a:xfrm>
            <a:off x="1258763" y="391203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Mercado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1258822" y="4491038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O mercado brasileiro tem crescimento de 15% ao ano.</a:t>
            </a:r>
            <a:endParaRPr lang="en-US" sz="1750" dirty="0"/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EE899C55-B0E7-D416-9874-C154FC13F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181" y="465603"/>
            <a:ext cx="6892870" cy="3446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Diferença entre as chapas de drywall - Loja Elegancy">
            <a:extLst>
              <a:ext uri="{FF2B5EF4-FFF2-40B4-BE49-F238E27FC236}">
                <a16:creationId xmlns:a16="http://schemas.microsoft.com/office/drawing/2014/main" id="{08B1A99B-A551-2274-5C7B-6DC099996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357" y="3997049"/>
            <a:ext cx="7435615" cy="4187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omponentes do sistema Drywall ...">
            <a:extLst>
              <a:ext uri="{FF2B5EF4-FFF2-40B4-BE49-F238E27FC236}">
                <a16:creationId xmlns:a16="http://schemas.microsoft.com/office/drawing/2014/main" id="{8D4F45B4-1E21-4AB6-34BF-4F64D63B2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728" y="5474138"/>
            <a:ext cx="5208851" cy="1851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F8C041-8B78-9385-C943-009B8F840B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E33EA7F-BC96-5258-161D-C698068DDA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6" name="Picture 2" descr="Qual é a espessura da parede drywall? Saiba o tamanho ideal!">
            <a:extLst>
              <a:ext uri="{FF2B5EF4-FFF2-40B4-BE49-F238E27FC236}">
                <a16:creationId xmlns:a16="http://schemas.microsoft.com/office/drawing/2014/main" id="{18B2AF6F-C8E3-B957-FE51-BA6CC9CCE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26" y="542926"/>
            <a:ext cx="11715750" cy="714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24983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CF9DF0-E7D5-59AD-F7F0-AC53D16AC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A68029B-496D-E6A1-8173-719C9194DB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5126" name="Picture 6" descr="Revestimentos Drywall - Sulmódulos Sistemas Construtivos">
            <a:extLst>
              <a:ext uri="{FF2B5EF4-FFF2-40B4-BE49-F238E27FC236}">
                <a16:creationId xmlns:a16="http://schemas.microsoft.com/office/drawing/2014/main" id="{E3DE905B-745A-3CB8-EBD5-B0CB513C6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737" y="189644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38844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CCD703-DCEE-2A46-5C68-34A5B6702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FB4C8F0-213C-765E-C00E-B4BA0EA5FA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098" name="Picture 2" descr="Types of Drywall - The Home Depot">
            <a:extLst>
              <a:ext uri="{FF2B5EF4-FFF2-40B4-BE49-F238E27FC236}">
                <a16:creationId xmlns:a16="http://schemas.microsoft.com/office/drawing/2014/main" id="{4C8C999B-C613-EA77-123E-BC45B6B0E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86" y="0"/>
            <a:ext cx="13496924" cy="82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68005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9339F376-1EDE-A599-A0F1-C42BDCC4C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646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78880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80812" y="3402330"/>
            <a:ext cx="7935397" cy="6972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450"/>
              </a:lnSpc>
              <a:buNone/>
            </a:pPr>
            <a:r>
              <a:rPr lang="en-US" sz="435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Comparativo: LSF vs. Drywall</a:t>
            </a:r>
            <a:endParaRPr lang="en-US" sz="4350" dirty="0"/>
          </a:p>
        </p:txBody>
      </p:sp>
      <p:sp>
        <p:nvSpPr>
          <p:cNvPr id="4" name="Shape 1"/>
          <p:cNvSpPr/>
          <p:nvPr/>
        </p:nvSpPr>
        <p:spPr>
          <a:xfrm>
            <a:off x="780812" y="4434126"/>
            <a:ext cx="13068776" cy="2574608"/>
          </a:xfrm>
          <a:prstGeom prst="roundRect">
            <a:avLst>
              <a:gd name="adj" fmla="val 1300"/>
            </a:avLst>
          </a:prstGeom>
          <a:noFill/>
          <a:ln w="7620">
            <a:solidFill>
              <a:srgbClr val="FFFFFF">
                <a:alpha val="24000"/>
              </a:srgbClr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788432" y="4441746"/>
            <a:ext cx="13052227" cy="639842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6" name="Text 3"/>
          <p:cNvSpPr/>
          <p:nvPr/>
        </p:nvSpPr>
        <p:spPr>
          <a:xfrm>
            <a:off x="1012746" y="4583192"/>
            <a:ext cx="3900488" cy="356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Característica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5366861" y="4583192"/>
            <a:ext cx="3896678" cy="356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Light Steel Frame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9717167" y="4583192"/>
            <a:ext cx="3900488" cy="356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Drywall</a:t>
            </a:r>
            <a:endParaRPr lang="en-US" sz="1750" dirty="0"/>
          </a:p>
        </p:txBody>
      </p:sp>
      <p:sp>
        <p:nvSpPr>
          <p:cNvPr id="9" name="Shape 6"/>
          <p:cNvSpPr/>
          <p:nvPr/>
        </p:nvSpPr>
        <p:spPr>
          <a:xfrm>
            <a:off x="788432" y="5081588"/>
            <a:ext cx="13052227" cy="639842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0" name="Text 7"/>
          <p:cNvSpPr/>
          <p:nvPr/>
        </p:nvSpPr>
        <p:spPr>
          <a:xfrm>
            <a:off x="1012746" y="5223034"/>
            <a:ext cx="3900488" cy="356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Estrutura</a:t>
            </a:r>
            <a:endParaRPr lang="en-US" sz="1750" dirty="0"/>
          </a:p>
        </p:txBody>
      </p:sp>
      <p:sp>
        <p:nvSpPr>
          <p:cNvPr id="11" name="Text 8"/>
          <p:cNvSpPr/>
          <p:nvPr/>
        </p:nvSpPr>
        <p:spPr>
          <a:xfrm>
            <a:off x="5366861" y="5223034"/>
            <a:ext cx="3896678" cy="356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Aço galvanizado</a:t>
            </a:r>
            <a:endParaRPr lang="en-US" sz="1750" dirty="0"/>
          </a:p>
        </p:txBody>
      </p:sp>
      <p:sp>
        <p:nvSpPr>
          <p:cNvPr id="12" name="Text 9"/>
          <p:cNvSpPr/>
          <p:nvPr/>
        </p:nvSpPr>
        <p:spPr>
          <a:xfrm>
            <a:off x="9717167" y="5223034"/>
            <a:ext cx="3900488" cy="356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Gesso acartonado</a:t>
            </a:r>
            <a:endParaRPr lang="en-US" sz="1750" dirty="0"/>
          </a:p>
        </p:txBody>
      </p:sp>
      <p:sp>
        <p:nvSpPr>
          <p:cNvPr id="13" name="Shape 10"/>
          <p:cNvSpPr/>
          <p:nvPr/>
        </p:nvSpPr>
        <p:spPr>
          <a:xfrm>
            <a:off x="788432" y="5721429"/>
            <a:ext cx="13052227" cy="639842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4" name="Text 11"/>
          <p:cNvSpPr/>
          <p:nvPr/>
        </p:nvSpPr>
        <p:spPr>
          <a:xfrm>
            <a:off x="1012746" y="5862876"/>
            <a:ext cx="3900488" cy="356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Aplicações</a:t>
            </a:r>
            <a:endParaRPr lang="en-US" sz="1750" dirty="0"/>
          </a:p>
        </p:txBody>
      </p:sp>
      <p:sp>
        <p:nvSpPr>
          <p:cNvPr id="15" name="Text 12"/>
          <p:cNvSpPr/>
          <p:nvPr/>
        </p:nvSpPr>
        <p:spPr>
          <a:xfrm>
            <a:off x="5366861" y="5862876"/>
            <a:ext cx="3896678" cy="356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Estrutural</a:t>
            </a:r>
            <a:endParaRPr lang="en-US" sz="1750" dirty="0"/>
          </a:p>
        </p:txBody>
      </p:sp>
      <p:sp>
        <p:nvSpPr>
          <p:cNvPr id="16" name="Text 13"/>
          <p:cNvSpPr/>
          <p:nvPr/>
        </p:nvSpPr>
        <p:spPr>
          <a:xfrm>
            <a:off x="9717167" y="5862876"/>
            <a:ext cx="3900488" cy="356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Vedação e acabamento</a:t>
            </a:r>
            <a:endParaRPr lang="en-US" sz="1750" dirty="0"/>
          </a:p>
        </p:txBody>
      </p:sp>
      <p:sp>
        <p:nvSpPr>
          <p:cNvPr id="17" name="Shape 14"/>
          <p:cNvSpPr/>
          <p:nvPr/>
        </p:nvSpPr>
        <p:spPr>
          <a:xfrm>
            <a:off x="788432" y="6361271"/>
            <a:ext cx="13052227" cy="639842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8" name="Text 15"/>
          <p:cNvSpPr/>
          <p:nvPr/>
        </p:nvSpPr>
        <p:spPr>
          <a:xfrm>
            <a:off x="1012746" y="6502718"/>
            <a:ext cx="3900488" cy="356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Desempenho</a:t>
            </a:r>
            <a:endParaRPr lang="en-US" sz="1750" dirty="0"/>
          </a:p>
        </p:txBody>
      </p:sp>
      <p:sp>
        <p:nvSpPr>
          <p:cNvPr id="19" name="Text 16"/>
          <p:cNvSpPr/>
          <p:nvPr/>
        </p:nvSpPr>
        <p:spPr>
          <a:xfrm>
            <a:off x="5366861" y="6502718"/>
            <a:ext cx="3896678" cy="356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Carga, resistência, durabilidade</a:t>
            </a:r>
            <a:endParaRPr lang="en-US" sz="1750" dirty="0"/>
          </a:p>
        </p:txBody>
      </p:sp>
      <p:sp>
        <p:nvSpPr>
          <p:cNvPr id="20" name="Text 17"/>
          <p:cNvSpPr/>
          <p:nvPr/>
        </p:nvSpPr>
        <p:spPr>
          <a:xfrm>
            <a:off x="9717167" y="6502718"/>
            <a:ext cx="3900488" cy="356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Isolamento térmico e acústico</a:t>
            </a:r>
            <a:endParaRPr lang="en-US" sz="1750" dirty="0"/>
          </a:p>
        </p:txBody>
      </p:sp>
      <p:sp>
        <p:nvSpPr>
          <p:cNvPr id="21" name="Text 18"/>
          <p:cNvSpPr/>
          <p:nvPr/>
        </p:nvSpPr>
        <p:spPr>
          <a:xfrm>
            <a:off x="780812" y="7259717"/>
            <a:ext cx="13068776" cy="356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O LSF é usado para a estrutura, enquanto o Drywall veda e finaliza. Ambos podem ser combinados em projetos.</a:t>
            </a:r>
            <a:endParaRPr lang="en-US" sz="1750" dirty="0"/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6021E1DA-7F1E-EAC6-4FB0-E0F236535A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75374" y="7165747"/>
            <a:ext cx="1771650" cy="99520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559004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Vantagens do Light Steel Frame</a:t>
            </a:r>
            <a:endParaRPr lang="en-US" sz="44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90" y="3316724"/>
            <a:ext cx="566976" cy="56697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280190" y="4110514"/>
            <a:ext cx="229195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Rapidez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6280190" y="4600932"/>
            <a:ext cx="229195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Construção até 40% mais rápida.</a:t>
            </a:r>
            <a:endParaRPr lang="en-US" sz="17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2304" y="3316724"/>
            <a:ext cx="566976" cy="56697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8912304" y="4110514"/>
            <a:ext cx="229207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Sustentável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8912304" y="4600932"/>
            <a:ext cx="229207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Menor geração de resíduos (80% menos).</a:t>
            </a:r>
            <a:endParaRPr lang="en-US" sz="17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44538" y="3316724"/>
            <a:ext cx="566976" cy="56697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1544538" y="4110514"/>
            <a:ext cx="229195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FCBBF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Flexível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11544538" y="4600932"/>
            <a:ext cx="229195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Maior liberdade arquitetônica.</a:t>
            </a:r>
            <a:endParaRPr lang="en-US" sz="1750" dirty="0"/>
          </a:p>
        </p:txBody>
      </p:sp>
      <p:sp>
        <p:nvSpPr>
          <p:cNvPr id="13" name="Text 7"/>
          <p:cNvSpPr/>
          <p:nvPr/>
        </p:nvSpPr>
        <p:spPr>
          <a:xfrm>
            <a:off x="6280190" y="5944791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O LSF oferece economia de energia de até 30%. Projetos podem ter certificação LEED.</a:t>
            </a:r>
            <a:endParaRPr lang="en-US" sz="1750" dirty="0"/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1D297FE9-44D7-51B1-350D-A524E5B53C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26870" y="6864375"/>
            <a:ext cx="2291953" cy="1287479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80EE7C9-42C7-08D5-06C9-DD9F6AE307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7698" y="0"/>
            <a:ext cx="14728097" cy="830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6303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0">
            <a:extLst>
              <a:ext uri="{FF2B5EF4-FFF2-40B4-BE49-F238E27FC236}">
                <a16:creationId xmlns:a16="http://schemas.microsoft.com/office/drawing/2014/main" id="{BC442194-CB30-8400-D2EB-A98CC3973E84}"/>
              </a:ext>
            </a:extLst>
          </p:cNvPr>
          <p:cNvSpPr/>
          <p:nvPr/>
        </p:nvSpPr>
        <p:spPr>
          <a:xfrm>
            <a:off x="881742" y="1058466"/>
            <a:ext cx="1104900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/>
            <a:r>
              <a:rPr lang="pt-BR" sz="4800" b="0" i="0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Prata" panose="020B0604020202020204" charset="0"/>
              </a:rPr>
              <a:t>Vantagens na construção civil</a:t>
            </a:r>
          </a:p>
        </p:txBody>
      </p:sp>
      <p:sp>
        <p:nvSpPr>
          <p:cNvPr id="9" name="Text 2">
            <a:extLst>
              <a:ext uri="{FF2B5EF4-FFF2-40B4-BE49-F238E27FC236}">
                <a16:creationId xmlns:a16="http://schemas.microsoft.com/office/drawing/2014/main" id="{FD88C400-3FAD-CBE5-1241-81F7B3A270F8}"/>
              </a:ext>
            </a:extLst>
          </p:cNvPr>
          <p:cNvSpPr/>
          <p:nvPr/>
        </p:nvSpPr>
        <p:spPr>
          <a:xfrm>
            <a:off x="881742" y="2544705"/>
            <a:ext cx="13107267" cy="46917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50000"/>
              </a:lnSpc>
            </a:pPr>
            <a:endParaRPr lang="pt-BR" sz="2000" dirty="0">
              <a:solidFill>
                <a:schemeClr val="bg2">
                  <a:lumMod val="90000"/>
                </a:schemeClr>
              </a:solidFill>
              <a:latin typeface="Prata" panose="020B0604020202020204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C8176732-30E1-7059-131F-F32C37686516}"/>
              </a:ext>
            </a:extLst>
          </p:cNvPr>
          <p:cNvSpPr txBox="1"/>
          <p:nvPr/>
        </p:nvSpPr>
        <p:spPr>
          <a:xfrm>
            <a:off x="870856" y="2541415"/>
            <a:ext cx="11919858" cy="334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pt-BR" dirty="0">
                <a:solidFill>
                  <a:schemeClr val="bg2">
                    <a:lumMod val="90000"/>
                  </a:schemeClr>
                </a:solidFill>
                <a:latin typeface="Prata" panose="020B0604020202020204" charset="0"/>
              </a:rPr>
              <a:t>✅ </a:t>
            </a:r>
            <a:r>
              <a:rPr lang="pt-BR" b="1" dirty="0">
                <a:solidFill>
                  <a:schemeClr val="bg2">
                    <a:lumMod val="90000"/>
                  </a:schemeClr>
                </a:solidFill>
                <a:latin typeface="Prata" panose="020B0604020202020204" charset="0"/>
              </a:rPr>
              <a:t>Rapidez na execução</a:t>
            </a:r>
            <a:r>
              <a:rPr lang="pt-BR" dirty="0">
                <a:solidFill>
                  <a:schemeClr val="bg2">
                    <a:lumMod val="90000"/>
                  </a:schemeClr>
                </a:solidFill>
                <a:latin typeface="Prata" panose="020B0604020202020204" charset="0"/>
              </a:rPr>
              <a:t>: Instalação 3x mais rápida que alvenaria. </a:t>
            </a:r>
          </a:p>
          <a:p>
            <a:pPr>
              <a:lnSpc>
                <a:spcPct val="200000"/>
              </a:lnSpc>
            </a:pPr>
            <a:r>
              <a:rPr lang="pt-BR" dirty="0">
                <a:solidFill>
                  <a:schemeClr val="bg2">
                    <a:lumMod val="90000"/>
                  </a:schemeClr>
                </a:solidFill>
                <a:latin typeface="Prata" panose="020B0604020202020204" charset="0"/>
              </a:rPr>
              <a:t>✅ </a:t>
            </a:r>
            <a:r>
              <a:rPr lang="pt-BR" b="1" dirty="0">
                <a:solidFill>
                  <a:schemeClr val="bg2">
                    <a:lumMod val="90000"/>
                  </a:schemeClr>
                </a:solidFill>
                <a:latin typeface="Prata" panose="020B0604020202020204" charset="0"/>
              </a:rPr>
              <a:t>Redução de peso estrutural</a:t>
            </a:r>
            <a:r>
              <a:rPr lang="pt-BR" dirty="0">
                <a:solidFill>
                  <a:schemeClr val="bg2">
                    <a:lumMod val="90000"/>
                  </a:schemeClr>
                </a:solidFill>
                <a:latin typeface="Prata" panose="020B0604020202020204" charset="0"/>
              </a:rPr>
              <a:t>: Menos carga sobre fundações e lajes. </a:t>
            </a:r>
          </a:p>
          <a:p>
            <a:pPr>
              <a:lnSpc>
                <a:spcPct val="200000"/>
              </a:lnSpc>
            </a:pPr>
            <a:r>
              <a:rPr lang="pt-BR" dirty="0">
                <a:solidFill>
                  <a:schemeClr val="bg2">
                    <a:lumMod val="90000"/>
                  </a:schemeClr>
                </a:solidFill>
                <a:latin typeface="Prata" panose="020B0604020202020204" charset="0"/>
              </a:rPr>
              <a:t>✅ </a:t>
            </a:r>
            <a:r>
              <a:rPr lang="pt-BR" b="1" dirty="0">
                <a:solidFill>
                  <a:schemeClr val="bg2">
                    <a:lumMod val="90000"/>
                  </a:schemeClr>
                </a:solidFill>
                <a:latin typeface="Prata" panose="020B0604020202020204" charset="0"/>
              </a:rPr>
              <a:t>Facilidade de instalação de sistemas</a:t>
            </a:r>
            <a:r>
              <a:rPr lang="pt-BR" dirty="0">
                <a:solidFill>
                  <a:schemeClr val="bg2">
                    <a:lumMod val="90000"/>
                  </a:schemeClr>
                </a:solidFill>
                <a:latin typeface="Prata" panose="020B0604020202020204" charset="0"/>
              </a:rPr>
              <a:t>: Permite passagem de fios e tubulações sem grandes intervenções. </a:t>
            </a:r>
          </a:p>
          <a:p>
            <a:pPr>
              <a:lnSpc>
                <a:spcPct val="200000"/>
              </a:lnSpc>
            </a:pPr>
            <a:r>
              <a:rPr lang="pt-BR" dirty="0">
                <a:solidFill>
                  <a:schemeClr val="bg2">
                    <a:lumMod val="90000"/>
                  </a:schemeClr>
                </a:solidFill>
                <a:latin typeface="Prata" panose="020B0604020202020204" charset="0"/>
              </a:rPr>
              <a:t>✅ </a:t>
            </a:r>
            <a:r>
              <a:rPr lang="pt-BR" b="1" dirty="0">
                <a:solidFill>
                  <a:schemeClr val="bg2">
                    <a:lumMod val="90000"/>
                  </a:schemeClr>
                </a:solidFill>
                <a:latin typeface="Prata" panose="020B0604020202020204" charset="0"/>
              </a:rPr>
              <a:t>Conforto térmico e acústico</a:t>
            </a:r>
            <a:r>
              <a:rPr lang="pt-BR" dirty="0">
                <a:solidFill>
                  <a:schemeClr val="bg2">
                    <a:lumMod val="90000"/>
                  </a:schemeClr>
                </a:solidFill>
                <a:latin typeface="Prata" panose="020B0604020202020204" charset="0"/>
              </a:rPr>
              <a:t>: Opção de chapas com isolamento interno. </a:t>
            </a:r>
          </a:p>
          <a:p>
            <a:pPr>
              <a:lnSpc>
                <a:spcPct val="200000"/>
              </a:lnSpc>
            </a:pPr>
            <a:r>
              <a:rPr lang="pt-BR" dirty="0">
                <a:solidFill>
                  <a:schemeClr val="bg2">
                    <a:lumMod val="90000"/>
                  </a:schemeClr>
                </a:solidFill>
                <a:latin typeface="Prata" panose="020B0604020202020204" charset="0"/>
              </a:rPr>
              <a:t>✅ </a:t>
            </a:r>
            <a:r>
              <a:rPr lang="pt-BR" b="1" dirty="0">
                <a:solidFill>
                  <a:schemeClr val="bg2">
                    <a:lumMod val="90000"/>
                  </a:schemeClr>
                </a:solidFill>
                <a:latin typeface="Prata" panose="020B0604020202020204" charset="0"/>
              </a:rPr>
              <a:t>Sustentabilidade</a:t>
            </a:r>
            <a:r>
              <a:rPr lang="pt-BR" dirty="0">
                <a:solidFill>
                  <a:schemeClr val="bg2">
                    <a:lumMod val="90000"/>
                  </a:schemeClr>
                </a:solidFill>
                <a:latin typeface="Prata" panose="020B0604020202020204" charset="0"/>
              </a:rPr>
              <a:t>: Material reciclável e gera menos resíduos na obra. </a:t>
            </a:r>
          </a:p>
          <a:p>
            <a:pPr>
              <a:lnSpc>
                <a:spcPct val="200000"/>
              </a:lnSpc>
            </a:pPr>
            <a:r>
              <a:rPr lang="pt-BR" dirty="0">
                <a:solidFill>
                  <a:schemeClr val="bg2">
                    <a:lumMod val="90000"/>
                  </a:schemeClr>
                </a:solidFill>
                <a:latin typeface="Prata" panose="020B0604020202020204" charset="0"/>
              </a:rPr>
              <a:t>✅ </a:t>
            </a:r>
            <a:r>
              <a:rPr lang="pt-BR" b="1" dirty="0">
                <a:solidFill>
                  <a:schemeClr val="bg2">
                    <a:lumMod val="90000"/>
                  </a:schemeClr>
                </a:solidFill>
                <a:latin typeface="Prata" panose="020B0604020202020204" charset="0"/>
              </a:rPr>
              <a:t>Flexibilidade arquitetônica</a:t>
            </a:r>
            <a:r>
              <a:rPr lang="pt-BR" dirty="0">
                <a:solidFill>
                  <a:schemeClr val="bg2">
                    <a:lumMod val="90000"/>
                  </a:schemeClr>
                </a:solidFill>
                <a:latin typeface="Prata" panose="020B0604020202020204" charset="0"/>
              </a:rPr>
              <a:t>: Permite modificações e reformas com facilidade.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E52D1A6E-4B32-83BE-148E-9D310F8D91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59528" y="6864375"/>
            <a:ext cx="2291953" cy="1287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8539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434561" y="352520"/>
            <a:ext cx="815426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pt-BR" sz="2800" b="1" dirty="0">
                <a:solidFill>
                  <a:srgbClr val="C00000"/>
                </a:solidFill>
                <a:latin typeface="Prata" panose="020B0604020202020204" charset="0"/>
              </a:rPr>
              <a:t>Setorização do Processo de Instalação do </a:t>
            </a:r>
            <a:r>
              <a:rPr lang="pt-BR" sz="2800" b="1" dirty="0" err="1">
                <a:solidFill>
                  <a:srgbClr val="C00000"/>
                </a:solidFill>
                <a:latin typeface="Prata" panose="020B0604020202020204" charset="0"/>
              </a:rPr>
              <a:t>Drywall</a:t>
            </a:r>
            <a:endParaRPr lang="pt-BR" sz="2800" b="1" dirty="0">
              <a:solidFill>
                <a:srgbClr val="C00000"/>
              </a:solidFill>
              <a:latin typeface="Prata" panose="020B0604020202020204" charset="0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4F612CC3-D7A1-3345-F83E-092535869020}"/>
              </a:ext>
            </a:extLst>
          </p:cNvPr>
          <p:cNvSpPr txBox="1"/>
          <p:nvPr/>
        </p:nvSpPr>
        <p:spPr>
          <a:xfrm>
            <a:off x="1445657" y="1233117"/>
            <a:ext cx="7315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>
                <a:latin typeface="Prata" panose="020B0604020202020204" charset="0"/>
              </a:rPr>
              <a:t>👷</a:t>
            </a:r>
            <a:r>
              <a:rPr lang="pt-BR" sz="2400" dirty="0">
                <a:latin typeface="Prata" panose="020B0604020202020204" charset="0"/>
              </a:rPr>
              <a:t> </a:t>
            </a:r>
            <a:r>
              <a:rPr lang="pt-BR" sz="2400" b="1" dirty="0">
                <a:latin typeface="Prata" panose="020B0604020202020204" charset="0"/>
              </a:rPr>
              <a:t>Projetista – elaboração do projeto executivo</a:t>
            </a:r>
            <a:endParaRPr lang="pt-BR" sz="2400" dirty="0">
              <a:latin typeface="Prata" panose="020B0604020202020204" charset="0"/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78520D65-DF89-B8C0-E4D5-6FE1EC4B6706}"/>
              </a:ext>
            </a:extLst>
          </p:cNvPr>
          <p:cNvSpPr txBox="1"/>
          <p:nvPr/>
        </p:nvSpPr>
        <p:spPr>
          <a:xfrm>
            <a:off x="1445657" y="2648936"/>
            <a:ext cx="7315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>
                <a:latin typeface="Prata" panose="020B0604020202020204" charset="0"/>
              </a:rPr>
              <a:t>🔩</a:t>
            </a:r>
            <a:r>
              <a:rPr lang="pt-BR" sz="2400" dirty="0">
                <a:latin typeface="Prata" panose="020B0604020202020204" charset="0"/>
              </a:rPr>
              <a:t> </a:t>
            </a:r>
            <a:r>
              <a:rPr lang="pt-BR" sz="2400" b="1" dirty="0">
                <a:latin typeface="Prata" panose="020B0604020202020204" charset="0"/>
              </a:rPr>
              <a:t>Montador de Estruturas Metálicas</a:t>
            </a:r>
            <a:endParaRPr lang="pt-BR" sz="2400" dirty="0">
              <a:latin typeface="Prata" panose="020B0604020202020204" charset="0"/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A88B8639-F67A-9A88-2FF7-899434E33BA4}"/>
              </a:ext>
            </a:extLst>
          </p:cNvPr>
          <p:cNvSpPr txBox="1"/>
          <p:nvPr/>
        </p:nvSpPr>
        <p:spPr>
          <a:xfrm>
            <a:off x="1445657" y="4050606"/>
            <a:ext cx="7315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>
                <a:latin typeface="Prata" panose="020B0604020202020204" charset="0"/>
              </a:rPr>
              <a:t>🔌</a:t>
            </a:r>
            <a:r>
              <a:rPr lang="pt-BR" sz="2400" dirty="0">
                <a:latin typeface="Prata" panose="020B0604020202020204" charset="0"/>
              </a:rPr>
              <a:t> </a:t>
            </a:r>
            <a:r>
              <a:rPr lang="pt-BR" sz="2400" b="1" dirty="0">
                <a:latin typeface="Prata" panose="020B0604020202020204" charset="0"/>
              </a:rPr>
              <a:t>Eletricistas e </a:t>
            </a:r>
            <a:r>
              <a:rPr lang="pt-BR" sz="2400" b="1" dirty="0" err="1">
                <a:latin typeface="Prata" panose="020B0604020202020204" charset="0"/>
              </a:rPr>
              <a:t>Hidraulistas</a:t>
            </a:r>
            <a:endParaRPr lang="pt-BR" sz="2400" dirty="0">
              <a:latin typeface="Prata" panose="020B0604020202020204" charset="0"/>
            </a:endParaRP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D74FECB8-B100-65EC-FC29-5D268F91E0A9}"/>
              </a:ext>
            </a:extLst>
          </p:cNvPr>
          <p:cNvSpPr txBox="1"/>
          <p:nvPr/>
        </p:nvSpPr>
        <p:spPr>
          <a:xfrm>
            <a:off x="1445657" y="5452276"/>
            <a:ext cx="7315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>
                <a:latin typeface="Prata" panose="020B0604020202020204" charset="0"/>
              </a:rPr>
              <a:t>🛠️</a:t>
            </a:r>
            <a:r>
              <a:rPr lang="pt-BR" sz="2400" dirty="0">
                <a:latin typeface="Prata" panose="020B0604020202020204" charset="0"/>
              </a:rPr>
              <a:t> </a:t>
            </a:r>
            <a:r>
              <a:rPr lang="pt-BR" sz="2400" b="1" dirty="0">
                <a:latin typeface="Prata" panose="020B0604020202020204" charset="0"/>
              </a:rPr>
              <a:t>Instalador de Chapas de </a:t>
            </a:r>
            <a:r>
              <a:rPr lang="pt-BR" sz="2400" b="1" dirty="0" err="1">
                <a:latin typeface="Prata" panose="020B0604020202020204" charset="0"/>
              </a:rPr>
              <a:t>Drywall</a:t>
            </a:r>
            <a:r>
              <a:rPr lang="pt-BR" sz="2400" dirty="0">
                <a:latin typeface="Prata" panose="020B0604020202020204" charset="0"/>
              </a:rPr>
              <a:t> 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39EF0A8E-76D9-21A5-5829-0F5AFFD533E5}"/>
              </a:ext>
            </a:extLst>
          </p:cNvPr>
          <p:cNvSpPr txBox="1"/>
          <p:nvPr/>
        </p:nvSpPr>
        <p:spPr>
          <a:xfrm>
            <a:off x="1445657" y="6877427"/>
            <a:ext cx="7315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>
                <a:latin typeface="Prata" panose="020B0604020202020204" charset="0"/>
              </a:rPr>
              <a:t>🎨</a:t>
            </a:r>
            <a:r>
              <a:rPr lang="pt-BR" sz="2400" dirty="0">
                <a:latin typeface="Prata" panose="020B0604020202020204" charset="0"/>
              </a:rPr>
              <a:t> </a:t>
            </a:r>
            <a:r>
              <a:rPr lang="pt-BR" sz="2400" b="1" dirty="0">
                <a:latin typeface="Prata" panose="020B0604020202020204" charset="0"/>
              </a:rPr>
              <a:t>Acabamento e (6) Pintura</a:t>
            </a:r>
          </a:p>
        </p:txBody>
      </p:sp>
      <p:pic>
        <p:nvPicPr>
          <p:cNvPr id="29" name="Imagem 28">
            <a:extLst>
              <a:ext uri="{FF2B5EF4-FFF2-40B4-BE49-F238E27FC236}">
                <a16:creationId xmlns:a16="http://schemas.microsoft.com/office/drawing/2014/main" id="{AF308884-80BC-FE9E-F4AE-2C15105EBB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561" y="1128215"/>
            <a:ext cx="877710" cy="877710"/>
          </a:xfrm>
          <a:prstGeom prst="rect">
            <a:avLst/>
          </a:prstGeom>
        </p:spPr>
      </p:pic>
      <p:pic>
        <p:nvPicPr>
          <p:cNvPr id="31" name="Imagem 30">
            <a:extLst>
              <a:ext uri="{FF2B5EF4-FFF2-40B4-BE49-F238E27FC236}">
                <a16:creationId xmlns:a16="http://schemas.microsoft.com/office/drawing/2014/main" id="{208B3390-6D58-7E19-D652-925551A529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560" y="2525567"/>
            <a:ext cx="877711" cy="831515"/>
          </a:xfrm>
          <a:prstGeom prst="rect">
            <a:avLst/>
          </a:prstGeom>
        </p:spPr>
      </p:pic>
      <p:pic>
        <p:nvPicPr>
          <p:cNvPr id="33" name="Imagem 32">
            <a:extLst>
              <a:ext uri="{FF2B5EF4-FFF2-40B4-BE49-F238E27FC236}">
                <a16:creationId xmlns:a16="http://schemas.microsoft.com/office/drawing/2014/main" id="{1C005901-F92D-5A95-B0FD-755AF34E92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560" y="3917645"/>
            <a:ext cx="877710" cy="942175"/>
          </a:xfrm>
          <a:prstGeom prst="rect">
            <a:avLst/>
          </a:prstGeom>
        </p:spPr>
      </p:pic>
      <p:pic>
        <p:nvPicPr>
          <p:cNvPr id="35" name="Imagem 34">
            <a:extLst>
              <a:ext uri="{FF2B5EF4-FFF2-40B4-BE49-F238E27FC236}">
                <a16:creationId xmlns:a16="http://schemas.microsoft.com/office/drawing/2014/main" id="{11A5529C-2B9B-B63A-C3C3-A4FB40BCE7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119" y="5277946"/>
            <a:ext cx="877710" cy="907632"/>
          </a:xfrm>
          <a:prstGeom prst="rect">
            <a:avLst/>
          </a:prstGeom>
        </p:spPr>
      </p:pic>
      <p:pic>
        <p:nvPicPr>
          <p:cNvPr id="37" name="Imagem 36">
            <a:extLst>
              <a:ext uri="{FF2B5EF4-FFF2-40B4-BE49-F238E27FC236}">
                <a16:creationId xmlns:a16="http://schemas.microsoft.com/office/drawing/2014/main" id="{4F1EED87-A5F4-0EFD-EDA0-F9123E406A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9468" y="6616292"/>
            <a:ext cx="967894" cy="983936"/>
          </a:xfrm>
          <a:prstGeom prst="rect">
            <a:avLst/>
          </a:prstGeom>
        </p:spPr>
      </p:pic>
      <p:pic>
        <p:nvPicPr>
          <p:cNvPr id="38" name="Imagem 37">
            <a:extLst>
              <a:ext uri="{FF2B5EF4-FFF2-40B4-BE49-F238E27FC236}">
                <a16:creationId xmlns:a16="http://schemas.microsoft.com/office/drawing/2014/main" id="{E992D692-3669-9E44-F94D-3A50492256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26870" y="6864375"/>
            <a:ext cx="2291953" cy="128747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2" name="Tinta 1">
                <a:extLst>
                  <a:ext uri="{FF2B5EF4-FFF2-40B4-BE49-F238E27FC236}">
                    <a16:creationId xmlns:a16="http://schemas.microsoft.com/office/drawing/2014/main" id="{4FA211B9-F6E8-243D-B878-9E87CC7D591C}"/>
                  </a:ext>
                </a:extLst>
              </p14:cNvPr>
              <p14:cNvContentPartPr/>
              <p14:nvPr/>
            </p14:nvContentPartPr>
            <p14:xfrm>
              <a:off x="1722240" y="1592640"/>
              <a:ext cx="9555840" cy="6126840"/>
            </p14:xfrm>
          </p:contentPart>
        </mc:Choice>
        <mc:Fallback>
          <p:pic>
            <p:nvPicPr>
              <p:cNvPr id="2" name="Tinta 1">
                <a:extLst>
                  <a:ext uri="{FF2B5EF4-FFF2-40B4-BE49-F238E27FC236}">
                    <a16:creationId xmlns:a16="http://schemas.microsoft.com/office/drawing/2014/main" id="{4FA211B9-F6E8-243D-B878-9E87CC7D591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712880" y="1583280"/>
                <a:ext cx="9574560" cy="61455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Imagem 45">
            <a:extLst>
              <a:ext uri="{FF2B5EF4-FFF2-40B4-BE49-F238E27FC236}">
                <a16:creationId xmlns:a16="http://schemas.microsoft.com/office/drawing/2014/main" id="{2EE969C9-F621-FB83-9390-8282E0D436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7718" y="168563"/>
            <a:ext cx="8512052" cy="7892474"/>
          </a:xfrm>
          <a:prstGeom prst="rect">
            <a:avLst/>
          </a:prstGeom>
        </p:spPr>
      </p:pic>
      <p:sp>
        <p:nvSpPr>
          <p:cNvPr id="47" name="Text 0">
            <a:extLst>
              <a:ext uri="{FF2B5EF4-FFF2-40B4-BE49-F238E27FC236}">
                <a16:creationId xmlns:a16="http://schemas.microsoft.com/office/drawing/2014/main" id="{0258B6AF-A76D-B744-CEE0-BEFC2A40C534}"/>
              </a:ext>
            </a:extLst>
          </p:cNvPr>
          <p:cNvSpPr/>
          <p:nvPr/>
        </p:nvSpPr>
        <p:spPr>
          <a:xfrm>
            <a:off x="130630" y="337127"/>
            <a:ext cx="5410199" cy="21665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lang="pt-BR" sz="3200" b="1" i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Prata" panose="020B0604020202020204" charset="0"/>
              </a:rPr>
              <a:t>Curso Integrado de Light Steel Frame e </a:t>
            </a:r>
            <a:r>
              <a:rPr lang="pt-BR" sz="3200" b="1" i="0" dirty="0" err="1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Prata" panose="020B0604020202020204" charset="0"/>
              </a:rPr>
              <a:t>Drywall</a:t>
            </a:r>
            <a:endParaRPr lang="pt-BR" sz="3200" b="1" i="0" dirty="0"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Prata" panose="020B0604020202020204" charset="0"/>
            </a:endParaRPr>
          </a:p>
          <a:p>
            <a:pPr marL="0" indent="0" algn="ctr">
              <a:lnSpc>
                <a:spcPts val="5550"/>
              </a:lnSpc>
              <a:buNone/>
            </a:pPr>
            <a:endParaRPr lang="en-US" sz="4400" dirty="0">
              <a:solidFill>
                <a:srgbClr val="F2E782"/>
              </a:solidFill>
              <a:latin typeface="Prata" pitchFamily="34" charset="0"/>
              <a:ea typeface="Prata" pitchFamily="34" charset="-122"/>
              <a:cs typeface="Prata" pitchFamily="34" charset="-120"/>
            </a:endParaRPr>
          </a:p>
        </p:txBody>
      </p:sp>
      <p:sp>
        <p:nvSpPr>
          <p:cNvPr id="48" name="Text 2">
            <a:extLst>
              <a:ext uri="{FF2B5EF4-FFF2-40B4-BE49-F238E27FC236}">
                <a16:creationId xmlns:a16="http://schemas.microsoft.com/office/drawing/2014/main" id="{131828E9-ADBA-84CD-92EC-810AB7792CA9}"/>
              </a:ext>
            </a:extLst>
          </p:cNvPr>
          <p:cNvSpPr/>
          <p:nvPr/>
        </p:nvSpPr>
        <p:spPr>
          <a:xfrm>
            <a:off x="130629" y="1959359"/>
            <a:ext cx="5987141" cy="59331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lang="pt-BR" sz="2000" b="1" dirty="0">
                <a:solidFill>
                  <a:schemeClr val="accent4">
                    <a:lumMod val="75000"/>
                  </a:schemeClr>
                </a:solidFill>
              </a:rPr>
              <a:t>CALENDÁRIO DO CURSO</a:t>
            </a:r>
          </a:p>
          <a:p>
            <a:pPr>
              <a:lnSpc>
                <a:spcPct val="150000"/>
              </a:lnSpc>
            </a:pPr>
            <a:r>
              <a:rPr lang="pt-BR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📅 </a:t>
            </a:r>
            <a:r>
              <a:rPr lang="pt-BR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Módulo 1</a:t>
            </a:r>
            <a:r>
              <a:rPr lang="pt-BR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– 12 de março (quarta-feira) | ⏰ 19h00 - 20h30</a:t>
            </a:r>
          </a:p>
          <a:p>
            <a:pPr>
              <a:lnSpc>
                <a:spcPct val="150000"/>
              </a:lnSpc>
            </a:pPr>
            <a:r>
              <a:rPr lang="pt-BR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📅 </a:t>
            </a:r>
            <a:r>
              <a:rPr lang="pt-BR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Módulo 2</a:t>
            </a:r>
            <a:r>
              <a:rPr lang="pt-BR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– 18 de março (terça-feira) | ⏰ 19h00 - 20h30</a:t>
            </a:r>
          </a:p>
          <a:p>
            <a:pPr>
              <a:lnSpc>
                <a:spcPct val="150000"/>
              </a:lnSpc>
            </a:pPr>
            <a:r>
              <a:rPr lang="pt-BR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📅 </a:t>
            </a:r>
            <a:r>
              <a:rPr lang="pt-BR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Módulo 3</a:t>
            </a:r>
            <a:r>
              <a:rPr lang="pt-BR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– 25 de março (terça-feira) | ⏰ 19h00 - 20h30</a:t>
            </a:r>
          </a:p>
          <a:p>
            <a:pPr>
              <a:lnSpc>
                <a:spcPct val="150000"/>
              </a:lnSpc>
            </a:pPr>
            <a:r>
              <a:rPr lang="pt-BR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📅 </a:t>
            </a:r>
            <a:r>
              <a:rPr lang="pt-BR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Módulo 4</a:t>
            </a:r>
            <a:r>
              <a:rPr lang="pt-BR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– 1º de abril (terça-feira) | ⏰ 19h00 - 20h30</a:t>
            </a:r>
          </a:p>
          <a:p>
            <a:pPr>
              <a:lnSpc>
                <a:spcPct val="150000"/>
              </a:lnSpc>
            </a:pPr>
            <a:r>
              <a:rPr lang="pt-BR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📅 </a:t>
            </a:r>
            <a:r>
              <a:rPr lang="pt-BR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Módulo 5</a:t>
            </a:r>
            <a:r>
              <a:rPr lang="pt-BR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– 8 de abril (terça-feira) | ⏰ 19h00 - 20h30</a:t>
            </a:r>
          </a:p>
          <a:p>
            <a:pPr>
              <a:lnSpc>
                <a:spcPct val="150000"/>
              </a:lnSpc>
            </a:pPr>
            <a:r>
              <a:rPr lang="pt-BR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📅 </a:t>
            </a:r>
            <a:r>
              <a:rPr lang="pt-BR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Quiz Final</a:t>
            </a:r>
            <a:r>
              <a:rPr lang="pt-BR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– 8 de abril (terça-feira) | ⏰ 19h00 - 20h30</a:t>
            </a:r>
          </a:p>
          <a:p>
            <a:pPr>
              <a:lnSpc>
                <a:spcPct val="150000"/>
              </a:lnSpc>
            </a:pPr>
            <a:r>
              <a:rPr lang="pt-BR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📅 </a:t>
            </a:r>
            <a:r>
              <a:rPr lang="pt-BR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Certificados</a:t>
            </a:r>
            <a:r>
              <a:rPr lang="pt-BR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– 8 de abril (terça-feira) | ⏰ 19h00 - 20h30</a:t>
            </a:r>
          </a:p>
          <a:p>
            <a:pPr>
              <a:lnSpc>
                <a:spcPct val="150000"/>
              </a:lnSpc>
            </a:pPr>
            <a:endParaRPr lang="pt-BR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pt-BR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AULAS AO VIVO E GRAVADAS (GOOGLE MEET / YOUTUBE)</a:t>
            </a:r>
          </a:p>
          <a:p>
            <a:pPr>
              <a:lnSpc>
                <a:spcPct val="150000"/>
              </a:lnSpc>
            </a:pPr>
            <a:r>
              <a:rPr lang="pt-BR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LINK NO DIA DA AULA PELO GRUPO DO WHATSAPP</a:t>
            </a:r>
          </a:p>
          <a:p>
            <a:pPr marL="0" indent="0">
              <a:lnSpc>
                <a:spcPct val="150000"/>
              </a:lnSpc>
              <a:buNone/>
            </a:pPr>
            <a:endParaRPr lang="en-US" sz="1750" dirty="0"/>
          </a:p>
        </p:txBody>
      </p:sp>
    </p:spTree>
    <p:extLst>
      <p:ext uri="{BB962C8B-B14F-4D97-AF65-F5344CB8AC3E}">
        <p14:creationId xmlns:p14="http://schemas.microsoft.com/office/powerpoint/2010/main" val="24435240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05B9D3C8-7890-9DA0-7981-7DC925F331C5}"/>
              </a:ext>
            </a:extLst>
          </p:cNvPr>
          <p:cNvSpPr txBox="1"/>
          <p:nvPr/>
        </p:nvSpPr>
        <p:spPr>
          <a:xfrm>
            <a:off x="653143" y="2199035"/>
            <a:ext cx="7315200" cy="1719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800" b="1" dirty="0">
                <a:solidFill>
                  <a:schemeClr val="bg2">
                    <a:lumMod val="90000"/>
                  </a:schemeClr>
                </a:solidFill>
                <a:latin typeface="Prata" panose="020B0604020202020204" charset="0"/>
              </a:rPr>
              <a:t>Divisórias internas</a:t>
            </a:r>
            <a:r>
              <a:rPr lang="pt-BR" sz="1800" dirty="0">
                <a:solidFill>
                  <a:schemeClr val="bg2">
                    <a:lumMod val="90000"/>
                  </a:schemeClr>
                </a:solidFill>
                <a:latin typeface="Prata" panose="020B0604020202020204" charset="0"/>
              </a:rPr>
              <a:t>: Rápida instalação e flexibilidade no layout.</a:t>
            </a:r>
          </a:p>
          <a:p>
            <a:pPr>
              <a:lnSpc>
                <a:spcPct val="150000"/>
              </a:lnSpc>
            </a:pPr>
            <a:r>
              <a:rPr lang="pt-BR" sz="1800" b="1" dirty="0">
                <a:solidFill>
                  <a:schemeClr val="bg2">
                    <a:lumMod val="90000"/>
                  </a:schemeClr>
                </a:solidFill>
                <a:latin typeface="Prata" panose="020B0604020202020204" charset="0"/>
              </a:rPr>
              <a:t>Forros</a:t>
            </a:r>
            <a:r>
              <a:rPr lang="pt-BR" sz="1800" dirty="0">
                <a:solidFill>
                  <a:schemeClr val="bg2">
                    <a:lumMod val="90000"/>
                  </a:schemeClr>
                </a:solidFill>
                <a:latin typeface="Prata" panose="020B0604020202020204" charset="0"/>
              </a:rPr>
              <a:t>: Ideal para acabamento e isolamento.</a:t>
            </a:r>
          </a:p>
          <a:p>
            <a:pPr>
              <a:lnSpc>
                <a:spcPct val="150000"/>
              </a:lnSpc>
            </a:pPr>
            <a:r>
              <a:rPr lang="pt-BR" sz="1800" b="1" dirty="0">
                <a:solidFill>
                  <a:schemeClr val="bg2">
                    <a:lumMod val="90000"/>
                  </a:schemeClr>
                </a:solidFill>
                <a:latin typeface="Prata" panose="020B0604020202020204" charset="0"/>
              </a:rPr>
              <a:t>Revestimentos</a:t>
            </a:r>
            <a:r>
              <a:rPr lang="pt-BR" sz="1800" dirty="0">
                <a:solidFill>
                  <a:schemeClr val="bg2">
                    <a:lumMod val="90000"/>
                  </a:schemeClr>
                </a:solidFill>
                <a:latin typeface="Prata" panose="020B0604020202020204" charset="0"/>
              </a:rPr>
              <a:t>: Disfarce de instalações elétricas e hidráulicas.</a:t>
            </a:r>
          </a:p>
          <a:p>
            <a:pPr>
              <a:lnSpc>
                <a:spcPct val="150000"/>
              </a:lnSpc>
            </a:pPr>
            <a:r>
              <a:rPr lang="pt-BR" sz="1800" b="1" dirty="0">
                <a:solidFill>
                  <a:schemeClr val="bg2">
                    <a:lumMod val="90000"/>
                  </a:schemeClr>
                </a:solidFill>
                <a:latin typeface="Prata" panose="020B0604020202020204" charset="0"/>
              </a:rPr>
              <a:t>Mobiliário fixo</a:t>
            </a:r>
            <a:r>
              <a:rPr lang="pt-BR" sz="1800" dirty="0">
                <a:solidFill>
                  <a:schemeClr val="bg2">
                    <a:lumMod val="90000"/>
                  </a:schemeClr>
                </a:solidFill>
                <a:latin typeface="Prata" panose="020B0604020202020204" charset="0"/>
              </a:rPr>
              <a:t>: Estantes, nichos e painéis decorativos.</a:t>
            </a:r>
          </a:p>
        </p:txBody>
      </p:sp>
      <p:sp>
        <p:nvSpPr>
          <p:cNvPr id="4" name="Text 0">
            <a:extLst>
              <a:ext uri="{FF2B5EF4-FFF2-40B4-BE49-F238E27FC236}">
                <a16:creationId xmlns:a16="http://schemas.microsoft.com/office/drawing/2014/main" id="{2FCD27C8-4BCA-0CDF-2E9A-108D244FF248}"/>
              </a:ext>
            </a:extLst>
          </p:cNvPr>
          <p:cNvSpPr/>
          <p:nvPr/>
        </p:nvSpPr>
        <p:spPr>
          <a:xfrm>
            <a:off x="881742" y="1058466"/>
            <a:ext cx="1104900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/>
            <a:r>
              <a:rPr lang="pt-BR" sz="4800" b="0" i="0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Prata" panose="020B0604020202020204" charset="0"/>
              </a:rPr>
              <a:t>Aplicações na construção civil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EC82E14-E615-263B-EB98-0CD60F58A4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59528" y="6886147"/>
            <a:ext cx="2291953" cy="1287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5548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ivisórias Gesso Acartonado – Drywall – Madel Forros e Divisórias">
            <a:extLst>
              <a:ext uri="{FF2B5EF4-FFF2-40B4-BE49-F238E27FC236}">
                <a16:creationId xmlns:a16="http://schemas.microsoft.com/office/drawing/2014/main" id="{0B5AF674-D439-4E19-C0EB-E85464F71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8" y="0"/>
            <a:ext cx="7282542" cy="4855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ivisória Acartonadas Drywall Preço Alto de Pinheiros - Parede Divisória de  Drywall - GR Gerenciadora de Obras">
            <a:extLst>
              <a:ext uri="{FF2B5EF4-FFF2-40B4-BE49-F238E27FC236}">
                <a16:creationId xmlns:a16="http://schemas.microsoft.com/office/drawing/2014/main" id="{C5666707-8C72-850D-0D09-BDA137EF00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0"/>
            <a:ext cx="7610475" cy="581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13387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orro De Gesso Ou Drywall - Corona Todays">
            <a:extLst>
              <a:ext uri="{FF2B5EF4-FFF2-40B4-BE49-F238E27FC236}">
                <a16:creationId xmlns:a16="http://schemas.microsoft.com/office/drawing/2014/main" id="{8FA27CBC-D84A-657A-61D4-7898C2AEE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8266" y="-270933"/>
            <a:ext cx="18581512" cy="9290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78316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Astroid Ceilings Photo Gallery | Archways &amp; Ceilings">
            <a:extLst>
              <a:ext uri="{FF2B5EF4-FFF2-40B4-BE49-F238E27FC236}">
                <a16:creationId xmlns:a16="http://schemas.microsoft.com/office/drawing/2014/main" id="{B8DE3A0D-622C-D505-1459-AAE6C6714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29600" cy="82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Astroid Ceilings Photo Gallery | Archways &amp; Ceilings">
            <a:extLst>
              <a:ext uri="{FF2B5EF4-FFF2-40B4-BE49-F238E27FC236}">
                <a16:creationId xmlns:a16="http://schemas.microsoft.com/office/drawing/2014/main" id="{0ABA0E0B-45B1-59F5-B3F3-1964B8355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199" y="-130629"/>
            <a:ext cx="8360229" cy="8360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33243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esigns by Interior Designer Design space, Kottayam | Kolo">
            <a:extLst>
              <a:ext uri="{FF2B5EF4-FFF2-40B4-BE49-F238E27FC236}">
                <a16:creationId xmlns:a16="http://schemas.microsoft.com/office/drawing/2014/main" id="{D2C06B3A-FA5C-FC6C-5243-7D20B0ED7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0"/>
            <a:ext cx="10972800" cy="82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12417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9200D5-76A3-47BB-55E9-6BADAA0F2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8E48B9E-90EA-191B-0336-A65328986B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50668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BB0984-82C4-7E50-2CDD-EE46EEF34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5A05111-615D-C333-10C9-064A452753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074" name="Picture 2" descr="O que é drywall na construção civil? Entenda">
            <a:extLst>
              <a:ext uri="{FF2B5EF4-FFF2-40B4-BE49-F238E27FC236}">
                <a16:creationId xmlns:a16="http://schemas.microsoft.com/office/drawing/2014/main" id="{4873C91B-41D9-9DDC-4FF3-0581CB9AD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0"/>
            <a:ext cx="11999596" cy="82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96075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Faça nichos em gesso para dar um charme extra na casa - notícias em  Decoração">
            <a:extLst>
              <a:ext uri="{FF2B5EF4-FFF2-40B4-BE49-F238E27FC236}">
                <a16:creationId xmlns:a16="http://schemas.microsoft.com/office/drawing/2014/main" id="{A9F64C27-4F53-253B-069E-9E8B0EB50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986" y="-2858724"/>
            <a:ext cx="8622695" cy="7435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Drywall - O que é? Tipos e Dicas | CarLuc Engenharia">
            <a:extLst>
              <a:ext uri="{FF2B5EF4-FFF2-40B4-BE49-F238E27FC236}">
                <a16:creationId xmlns:a16="http://schemas.microsoft.com/office/drawing/2014/main" id="{440E8816-7883-A574-BF3D-07B1E4D76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9334" y="3050167"/>
            <a:ext cx="5334816" cy="5179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7 ideias de NICHOS EM DRYWALL | iluminação led, drywall, iluminação">
            <a:extLst>
              <a:ext uri="{FF2B5EF4-FFF2-40B4-BE49-F238E27FC236}">
                <a16:creationId xmlns:a16="http://schemas.microsoft.com/office/drawing/2014/main" id="{0594B876-1F37-DC13-1854-9A8F158BC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150" y="3943350"/>
            <a:ext cx="428625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Nichos, estantes e guarda-ropuas de drywall em bauru em Bauru, SP |  Classificados - Solutudo">
            <a:extLst>
              <a:ext uri="{FF2B5EF4-FFF2-40B4-BE49-F238E27FC236}">
                <a16:creationId xmlns:a16="http://schemas.microsoft.com/office/drawing/2014/main" id="{15618361-5C03-816D-85C2-5F9BF6FDB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4542" y="3496758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estante drywall nichos redondos - Viajando no ApêViajando no Apê">
            <a:extLst>
              <a:ext uri="{FF2B5EF4-FFF2-40B4-BE49-F238E27FC236}">
                <a16:creationId xmlns:a16="http://schemas.microsoft.com/office/drawing/2014/main" id="{BBD50A7D-8152-DA3B-4CCB-675CE64F4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6635" y="-1739638"/>
            <a:ext cx="8917123" cy="5944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7 ideias de NICHOS EM DRYWALL | iluminação led, drywall, iluminação">
            <a:extLst>
              <a:ext uri="{FF2B5EF4-FFF2-40B4-BE49-F238E27FC236}">
                <a16:creationId xmlns:a16="http://schemas.microsoft.com/office/drawing/2014/main" id="{B94BF597-36B5-CFB0-C0A8-5B97F3547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721" y="2547611"/>
            <a:ext cx="6170613" cy="82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35989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B620C4-7739-A7E2-4D5B-4738F9AE1A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 0">
            <a:extLst>
              <a:ext uri="{FF2B5EF4-FFF2-40B4-BE49-F238E27FC236}">
                <a16:creationId xmlns:a16="http://schemas.microsoft.com/office/drawing/2014/main" id="{544AB22D-CABE-E92B-73ED-F87E9CECE205}"/>
              </a:ext>
            </a:extLst>
          </p:cNvPr>
          <p:cNvSpPr/>
          <p:nvPr/>
        </p:nvSpPr>
        <p:spPr>
          <a:xfrm>
            <a:off x="130630" y="337127"/>
            <a:ext cx="5410199" cy="216658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lang="pt-BR" sz="3200" b="1" i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Prata" panose="020B0604020202020204" charset="0"/>
              </a:rPr>
              <a:t>Principais Fabricantes</a:t>
            </a:r>
          </a:p>
          <a:p>
            <a:pPr marL="0" indent="0" algn="ctr">
              <a:lnSpc>
                <a:spcPts val="5550"/>
              </a:lnSpc>
              <a:buNone/>
            </a:pPr>
            <a:endParaRPr lang="en-US" sz="4400" dirty="0">
              <a:solidFill>
                <a:srgbClr val="F2E782"/>
              </a:solidFill>
              <a:latin typeface="Prata" pitchFamily="34" charset="0"/>
              <a:ea typeface="Prata" pitchFamily="34" charset="-122"/>
              <a:cs typeface="Prata" pitchFamily="34" charset="-120"/>
            </a:endParaRPr>
          </a:p>
        </p:txBody>
      </p:sp>
      <p:pic>
        <p:nvPicPr>
          <p:cNvPr id="2050" name="Picture 2" descr="Knauf vector logo Vector Logos">
            <a:extLst>
              <a:ext uri="{FF2B5EF4-FFF2-40B4-BE49-F238E27FC236}">
                <a16:creationId xmlns:a16="http://schemas.microsoft.com/office/drawing/2014/main" id="{096E6948-6CAA-54CF-0D29-52934B920A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719" y="1152395"/>
            <a:ext cx="4368918" cy="3262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YPROC HAS A NEW LOGO! | AE Saint-Gobain">
            <a:extLst>
              <a:ext uri="{FF2B5EF4-FFF2-40B4-BE49-F238E27FC236}">
                <a16:creationId xmlns:a16="http://schemas.microsoft.com/office/drawing/2014/main" id="{C1D4192F-8E17-BDBB-0955-A750A896F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922" y="2018974"/>
            <a:ext cx="6263014" cy="2095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laco do Brasil | Placo do Brasil">
            <a:extLst>
              <a:ext uri="{FF2B5EF4-FFF2-40B4-BE49-F238E27FC236}">
                <a16:creationId xmlns:a16="http://schemas.microsoft.com/office/drawing/2014/main" id="{0F32CE1B-E384-8437-E621-90ABC51FD6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5381" y="4979096"/>
            <a:ext cx="3567961" cy="1495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Gypsum Madel – Madel Forros e Divisórias">
            <a:extLst>
              <a:ext uri="{FF2B5EF4-FFF2-40B4-BE49-F238E27FC236}">
                <a16:creationId xmlns:a16="http://schemas.microsoft.com/office/drawing/2014/main" id="{B61E6693-6384-F117-6153-DDB171989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455" y="4114800"/>
            <a:ext cx="4689171" cy="352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93841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13188"/>
            <a:ext cx="751308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445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O Que é Light Steel Frame?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01957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Definição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2796659"/>
            <a:ext cx="397811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É um </a:t>
            </a:r>
            <a:r>
              <a:rPr lang="en-US" sz="1750" b="1" dirty="0">
                <a:solidFill>
                  <a:srgbClr val="FFC000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sistema construtivo</a:t>
            </a: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 moderno com perfis de aço galvanizado. A estrutura é a base da construção.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6124780" y="202436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2200" dirty="0">
                <a:solidFill>
                  <a:srgbClr val="F2E782"/>
                </a:solidFill>
                <a:latin typeface="Prata" pitchFamily="34" charset="0"/>
                <a:ea typeface="Prata" pitchFamily="34" charset="-122"/>
                <a:cs typeface="Prata" pitchFamily="34" charset="-120"/>
              </a:rPr>
              <a:t>Produção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6124780" y="2671907"/>
            <a:ext cx="397811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CFCBBF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O sistema é produzido industrialmente e montado no local. Ele atende à norma ABNT NBR 15253.</a:t>
            </a:r>
            <a:endParaRPr lang="en-US" sz="1750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2B22FC05-A358-5888-4DCA-D45D8E939B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01918" y="6736265"/>
            <a:ext cx="2513717" cy="1412052"/>
          </a:xfrm>
          <a:prstGeom prst="rect">
            <a:avLst/>
          </a:prstGeom>
        </p:spPr>
      </p:pic>
      <p:pic>
        <p:nvPicPr>
          <p:cNvPr id="1028" name="Picture 4" descr="Conheça os Perfis Metálicos para Drywall e suas Vantagens na Construção a  Seco - MIX Perfis Drywall">
            <a:extLst>
              <a:ext uri="{FF2B5EF4-FFF2-40B4-BE49-F238E27FC236}">
                <a16:creationId xmlns:a16="http://schemas.microsoft.com/office/drawing/2014/main" id="{94AA9648-2192-14D0-0069-AE1063B3D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22" y="4236400"/>
            <a:ext cx="4920728" cy="3690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ight Gauge Steel Framing for Residential Home Construction Florida">
            <a:extLst>
              <a:ext uri="{FF2B5EF4-FFF2-40B4-BE49-F238E27FC236}">
                <a16:creationId xmlns:a16="http://schemas.microsoft.com/office/drawing/2014/main" id="{CCAE03A0-7A24-329D-D58D-1B20C6786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857" y="4053825"/>
            <a:ext cx="5689857" cy="382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46812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CE6D7A-C201-AD67-8527-6DA260142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203293F-86E7-1748-17A4-89748DF18C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050" name="Picture 2" descr="Curso básico – Parede de Drywall">
            <a:extLst>
              <a:ext uri="{FF2B5EF4-FFF2-40B4-BE49-F238E27FC236}">
                <a16:creationId xmlns:a16="http://schemas.microsoft.com/office/drawing/2014/main" id="{031603DA-4E33-B6E7-B724-6E6CFEDA0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688" y="0"/>
            <a:ext cx="10814304" cy="811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4984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F75FF2-8E77-A094-660A-E7F8EDDFFA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030CA5-E70C-08C6-2EFC-34B27687C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15F124C-C0CC-9F3C-62E3-A4B06390DA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170" name="Picture 2" descr="Wood Vs Metal Stud Framing. What To Choose?">
            <a:extLst>
              <a:ext uri="{FF2B5EF4-FFF2-40B4-BE49-F238E27FC236}">
                <a16:creationId xmlns:a16="http://schemas.microsoft.com/office/drawing/2014/main" id="{290A1330-7F6A-924C-95D4-2B3E7878B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0"/>
            <a:ext cx="10972800" cy="82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73651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erfil Drywall | Bh Forro de Gesso">
            <a:extLst>
              <a:ext uri="{FF2B5EF4-FFF2-40B4-BE49-F238E27FC236}">
                <a16:creationId xmlns:a16="http://schemas.microsoft.com/office/drawing/2014/main" id="{D07B9353-C23C-BA14-BAB4-DB9CCCA89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423" y="289832"/>
            <a:ext cx="6996794" cy="3498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34CA3286-99F7-A4F1-7515-2F8069AD2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424" y="3914774"/>
            <a:ext cx="6996793" cy="3498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49AF7779-38E5-0940-2A97-E232E752D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07" y="289832"/>
            <a:ext cx="5060814" cy="7123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1D29796C-4411-6F2C-6535-75AA64537A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50676" y="6707145"/>
            <a:ext cx="2513717" cy="1412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5661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1D39FE3-9005-F48E-48E6-9DAA742DE4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0852" y="1320931"/>
            <a:ext cx="7668695" cy="5287113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D6E3F0CD-E616-25E1-AC12-052A26DBA0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00155" y="6093370"/>
            <a:ext cx="2513717" cy="1412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0626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1422</TotalTime>
  <Words>511</Words>
  <Application>Microsoft Office PowerPoint</Application>
  <PresentationFormat>Personalizar</PresentationFormat>
  <Paragraphs>77</Paragraphs>
  <Slides>27</Slides>
  <Notes>6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27</vt:i4>
      </vt:variant>
    </vt:vector>
  </HeadingPairs>
  <TitlesOfParts>
    <vt:vector size="31" baseType="lpstr">
      <vt:lpstr>Raleway</vt:lpstr>
      <vt:lpstr>Arial</vt:lpstr>
      <vt:lpstr>Prata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João Paulo Kulik Lapenna</cp:lastModifiedBy>
  <cp:revision>12</cp:revision>
  <dcterms:created xsi:type="dcterms:W3CDTF">2025-03-04T11:36:40Z</dcterms:created>
  <dcterms:modified xsi:type="dcterms:W3CDTF">2025-03-12T23:49:49Z</dcterms:modified>
</cp:coreProperties>
</file>